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handoutMasterIdLst>
    <p:handoutMasterId r:id="rId49"/>
  </p:handoutMasterIdLst>
  <p:sldIdLst>
    <p:sldId id="257" r:id="rId5"/>
    <p:sldId id="258" r:id="rId6"/>
    <p:sldId id="259" r:id="rId7"/>
    <p:sldId id="322" r:id="rId8"/>
    <p:sldId id="315" r:id="rId9"/>
    <p:sldId id="262" r:id="rId10"/>
    <p:sldId id="263" r:id="rId11"/>
    <p:sldId id="264" r:id="rId12"/>
    <p:sldId id="327" r:id="rId13"/>
    <p:sldId id="328" r:id="rId14"/>
    <p:sldId id="329" r:id="rId15"/>
    <p:sldId id="330" r:id="rId16"/>
    <p:sldId id="331" r:id="rId17"/>
    <p:sldId id="332" r:id="rId18"/>
    <p:sldId id="333" r:id="rId19"/>
    <p:sldId id="334" r:id="rId20"/>
    <p:sldId id="335" r:id="rId21"/>
    <p:sldId id="336" r:id="rId22"/>
    <p:sldId id="276" r:id="rId23"/>
    <p:sldId id="277" r:id="rId24"/>
    <p:sldId id="278" r:id="rId25"/>
    <p:sldId id="279" r:id="rId26"/>
    <p:sldId id="280" r:id="rId27"/>
    <p:sldId id="281" r:id="rId28"/>
    <p:sldId id="310" r:id="rId29"/>
    <p:sldId id="282" r:id="rId30"/>
    <p:sldId id="283" r:id="rId31"/>
    <p:sldId id="284" r:id="rId32"/>
    <p:sldId id="318" r:id="rId33"/>
    <p:sldId id="320" r:id="rId34"/>
    <p:sldId id="285" r:id="rId35"/>
    <p:sldId id="317" r:id="rId36"/>
    <p:sldId id="323" r:id="rId37"/>
    <p:sldId id="324" r:id="rId38"/>
    <p:sldId id="325" r:id="rId39"/>
    <p:sldId id="326" r:id="rId40"/>
    <p:sldId id="337" r:id="rId41"/>
    <p:sldId id="338" r:id="rId42"/>
    <p:sldId id="339" r:id="rId43"/>
    <p:sldId id="340" r:id="rId44"/>
    <p:sldId id="341" r:id="rId45"/>
    <p:sldId id="314" r:id="rId46"/>
    <p:sldId id="313" r:id="rId4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82" autoAdjust="0"/>
  </p:normalViewPr>
  <p:slideViewPr>
    <p:cSldViewPr>
      <p:cViewPr varScale="1">
        <p:scale>
          <a:sx n="74" d="100"/>
          <a:sy n="74" d="100"/>
        </p:scale>
        <p:origin x="-1690"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950"/>
    </p:cViewPr>
  </p:sorterViewPr>
  <p:notesViewPr>
    <p:cSldViewPr>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9EF850-8955-40F8-9C63-8F88F7905D52}" type="doc">
      <dgm:prSet loTypeId="urn:microsoft.com/office/officeart/2005/8/layout/hProcess9" loCatId="process" qsTypeId="urn:microsoft.com/office/officeart/2005/8/quickstyle/simple1" qsCatId="simple" csTypeId="urn:microsoft.com/office/officeart/2005/8/colors/accent3_3" csCatId="accent3" phldr="1"/>
      <dgm:spPr/>
    </dgm:pt>
    <dgm:pt modelId="{40CB819E-A23F-4093-BF54-34B9F3A74E12}">
      <dgm:prSet phldrT="[Text]"/>
      <dgm:spPr/>
      <dgm:t>
        <a:bodyPr/>
        <a:lstStyle/>
        <a:p>
          <a:r>
            <a:rPr lang="en-US" dirty="0" smtClean="0"/>
            <a:t>Explicit Direct Instruction</a:t>
          </a:r>
          <a:endParaRPr lang="en-US" dirty="0"/>
        </a:p>
      </dgm:t>
    </dgm:pt>
    <dgm:pt modelId="{DE0BE44E-B971-4B21-8F56-2942BE93E402}" type="parTrans" cxnId="{394CCCE1-5520-4D8E-BE6E-227ECFC31D89}">
      <dgm:prSet/>
      <dgm:spPr/>
      <dgm:t>
        <a:bodyPr/>
        <a:lstStyle/>
        <a:p>
          <a:endParaRPr lang="en-US"/>
        </a:p>
      </dgm:t>
    </dgm:pt>
    <dgm:pt modelId="{7118D60E-0DC3-4E44-9779-7845A2B7C43A}" type="sibTrans" cxnId="{394CCCE1-5520-4D8E-BE6E-227ECFC31D89}">
      <dgm:prSet/>
      <dgm:spPr/>
      <dgm:t>
        <a:bodyPr/>
        <a:lstStyle/>
        <a:p>
          <a:endParaRPr lang="en-US"/>
        </a:p>
      </dgm:t>
    </dgm:pt>
    <dgm:pt modelId="{1E57B4EA-40D3-440B-835C-658A9590C2DF}">
      <dgm:prSet phldrT="[Text]"/>
      <dgm:spPr/>
      <dgm:t>
        <a:bodyPr/>
        <a:lstStyle/>
        <a:p>
          <a:r>
            <a:rPr lang="en-US" dirty="0" smtClean="0"/>
            <a:t>Controlled Practice</a:t>
          </a:r>
          <a:endParaRPr lang="en-US" dirty="0"/>
        </a:p>
      </dgm:t>
    </dgm:pt>
    <dgm:pt modelId="{646A67EF-6306-45E7-A6BD-F54773A9DB05}" type="parTrans" cxnId="{4770AD2B-4FA5-4760-8AFE-4724CBF43D5A}">
      <dgm:prSet/>
      <dgm:spPr/>
      <dgm:t>
        <a:bodyPr/>
        <a:lstStyle/>
        <a:p>
          <a:endParaRPr lang="en-US"/>
        </a:p>
      </dgm:t>
    </dgm:pt>
    <dgm:pt modelId="{94A8EBB3-8E3B-465A-8C1A-DEE7848E973A}" type="sibTrans" cxnId="{4770AD2B-4FA5-4760-8AFE-4724CBF43D5A}">
      <dgm:prSet/>
      <dgm:spPr/>
      <dgm:t>
        <a:bodyPr/>
        <a:lstStyle/>
        <a:p>
          <a:endParaRPr lang="en-US"/>
        </a:p>
      </dgm:t>
    </dgm:pt>
    <dgm:pt modelId="{702FC307-52EA-46B8-8381-0A2A684696A9}">
      <dgm:prSet phldrT="[Text]"/>
      <dgm:spPr/>
      <dgm:t>
        <a:bodyPr/>
        <a:lstStyle/>
        <a:p>
          <a:r>
            <a:rPr lang="en-US" dirty="0" smtClean="0"/>
            <a:t>Generalization</a:t>
          </a:r>
          <a:endParaRPr lang="en-US" dirty="0"/>
        </a:p>
      </dgm:t>
    </dgm:pt>
    <dgm:pt modelId="{8323F6B0-3E40-4976-96C5-E073FC163A97}" type="parTrans" cxnId="{858C9019-0CB3-4962-B36B-835FF21CC0A3}">
      <dgm:prSet/>
      <dgm:spPr/>
      <dgm:t>
        <a:bodyPr/>
        <a:lstStyle/>
        <a:p>
          <a:endParaRPr lang="en-US"/>
        </a:p>
      </dgm:t>
    </dgm:pt>
    <dgm:pt modelId="{B20C485B-A091-42F5-AA52-0E71D1F1FD93}" type="sibTrans" cxnId="{858C9019-0CB3-4962-B36B-835FF21CC0A3}">
      <dgm:prSet/>
      <dgm:spPr/>
      <dgm:t>
        <a:bodyPr/>
        <a:lstStyle/>
        <a:p>
          <a:endParaRPr lang="en-US"/>
        </a:p>
      </dgm:t>
    </dgm:pt>
    <dgm:pt modelId="{142809C0-1EE3-4A8A-B178-C58ED5CBB222}" type="pres">
      <dgm:prSet presAssocID="{4B9EF850-8955-40F8-9C63-8F88F7905D52}" presName="CompostProcess" presStyleCnt="0">
        <dgm:presLayoutVars>
          <dgm:dir/>
          <dgm:resizeHandles val="exact"/>
        </dgm:presLayoutVars>
      </dgm:prSet>
      <dgm:spPr/>
    </dgm:pt>
    <dgm:pt modelId="{AF3147CA-825A-49C7-B2DC-1CB39B13140F}" type="pres">
      <dgm:prSet presAssocID="{4B9EF850-8955-40F8-9C63-8F88F7905D52}" presName="arrow" presStyleLbl="bgShp" presStyleIdx="0" presStyleCnt="1" custScaleX="115488"/>
      <dgm:spPr/>
      <dgm:t>
        <a:bodyPr/>
        <a:lstStyle/>
        <a:p>
          <a:endParaRPr lang="en-US"/>
        </a:p>
      </dgm:t>
    </dgm:pt>
    <dgm:pt modelId="{F8D9C94B-5522-4109-92EB-BDB7E8CFB718}" type="pres">
      <dgm:prSet presAssocID="{4B9EF850-8955-40F8-9C63-8F88F7905D52}" presName="linearProcess" presStyleCnt="0"/>
      <dgm:spPr/>
    </dgm:pt>
    <dgm:pt modelId="{ADFB9530-BCA4-465F-8391-BC4D8569C21B}" type="pres">
      <dgm:prSet presAssocID="{40CB819E-A23F-4093-BF54-34B9F3A74E12}" presName="textNode" presStyleLbl="node1" presStyleIdx="0" presStyleCnt="3">
        <dgm:presLayoutVars>
          <dgm:bulletEnabled val="1"/>
        </dgm:presLayoutVars>
      </dgm:prSet>
      <dgm:spPr/>
      <dgm:t>
        <a:bodyPr/>
        <a:lstStyle/>
        <a:p>
          <a:endParaRPr lang="en-US"/>
        </a:p>
      </dgm:t>
    </dgm:pt>
    <dgm:pt modelId="{466817FD-55E3-4DAC-B7E1-86E4A04C860B}" type="pres">
      <dgm:prSet presAssocID="{7118D60E-0DC3-4E44-9779-7845A2B7C43A}" presName="sibTrans" presStyleCnt="0"/>
      <dgm:spPr/>
    </dgm:pt>
    <dgm:pt modelId="{6CDBFA64-953F-46E2-9B27-2BF8BCDA15A8}" type="pres">
      <dgm:prSet presAssocID="{1E57B4EA-40D3-440B-835C-658A9590C2DF}" presName="textNode" presStyleLbl="node1" presStyleIdx="1" presStyleCnt="3">
        <dgm:presLayoutVars>
          <dgm:bulletEnabled val="1"/>
        </dgm:presLayoutVars>
      </dgm:prSet>
      <dgm:spPr/>
      <dgm:t>
        <a:bodyPr/>
        <a:lstStyle/>
        <a:p>
          <a:endParaRPr lang="en-US"/>
        </a:p>
      </dgm:t>
    </dgm:pt>
    <dgm:pt modelId="{23CD4747-39BA-4F0E-A033-E371ABC4F370}" type="pres">
      <dgm:prSet presAssocID="{94A8EBB3-8E3B-465A-8C1A-DEE7848E973A}" presName="sibTrans" presStyleCnt="0"/>
      <dgm:spPr/>
    </dgm:pt>
    <dgm:pt modelId="{D68D10D0-CD7D-4416-87AA-B36380AE3EE7}" type="pres">
      <dgm:prSet presAssocID="{702FC307-52EA-46B8-8381-0A2A684696A9}" presName="textNode" presStyleLbl="node1" presStyleIdx="2" presStyleCnt="3">
        <dgm:presLayoutVars>
          <dgm:bulletEnabled val="1"/>
        </dgm:presLayoutVars>
      </dgm:prSet>
      <dgm:spPr/>
      <dgm:t>
        <a:bodyPr/>
        <a:lstStyle/>
        <a:p>
          <a:endParaRPr lang="en-US"/>
        </a:p>
      </dgm:t>
    </dgm:pt>
  </dgm:ptLst>
  <dgm:cxnLst>
    <dgm:cxn modelId="{60017609-9FDA-4695-BBA4-15E65E3A1739}" type="presOf" srcId="{1E57B4EA-40D3-440B-835C-658A9590C2DF}" destId="{6CDBFA64-953F-46E2-9B27-2BF8BCDA15A8}" srcOrd="0" destOrd="0" presId="urn:microsoft.com/office/officeart/2005/8/layout/hProcess9"/>
    <dgm:cxn modelId="{4770AD2B-4FA5-4760-8AFE-4724CBF43D5A}" srcId="{4B9EF850-8955-40F8-9C63-8F88F7905D52}" destId="{1E57B4EA-40D3-440B-835C-658A9590C2DF}" srcOrd="1" destOrd="0" parTransId="{646A67EF-6306-45E7-A6BD-F54773A9DB05}" sibTransId="{94A8EBB3-8E3B-465A-8C1A-DEE7848E973A}"/>
    <dgm:cxn modelId="{AE8DFDB6-5E73-44E9-B0D2-70EE8BDDAE8A}" type="presOf" srcId="{702FC307-52EA-46B8-8381-0A2A684696A9}" destId="{D68D10D0-CD7D-4416-87AA-B36380AE3EE7}" srcOrd="0" destOrd="0" presId="urn:microsoft.com/office/officeart/2005/8/layout/hProcess9"/>
    <dgm:cxn modelId="{394CCCE1-5520-4D8E-BE6E-227ECFC31D89}" srcId="{4B9EF850-8955-40F8-9C63-8F88F7905D52}" destId="{40CB819E-A23F-4093-BF54-34B9F3A74E12}" srcOrd="0" destOrd="0" parTransId="{DE0BE44E-B971-4B21-8F56-2942BE93E402}" sibTransId="{7118D60E-0DC3-4E44-9779-7845A2B7C43A}"/>
    <dgm:cxn modelId="{858C9019-0CB3-4962-B36B-835FF21CC0A3}" srcId="{4B9EF850-8955-40F8-9C63-8F88F7905D52}" destId="{702FC307-52EA-46B8-8381-0A2A684696A9}" srcOrd="2" destOrd="0" parTransId="{8323F6B0-3E40-4976-96C5-E073FC163A97}" sibTransId="{B20C485B-A091-42F5-AA52-0E71D1F1FD93}"/>
    <dgm:cxn modelId="{04A922F1-198C-4D7F-90BB-E0EE66A0B31C}" type="presOf" srcId="{40CB819E-A23F-4093-BF54-34B9F3A74E12}" destId="{ADFB9530-BCA4-465F-8391-BC4D8569C21B}" srcOrd="0" destOrd="0" presId="urn:microsoft.com/office/officeart/2005/8/layout/hProcess9"/>
    <dgm:cxn modelId="{2FAA8197-474C-48B7-896E-3606716A98C4}" type="presOf" srcId="{4B9EF850-8955-40F8-9C63-8F88F7905D52}" destId="{142809C0-1EE3-4A8A-B178-C58ED5CBB222}" srcOrd="0" destOrd="0" presId="urn:microsoft.com/office/officeart/2005/8/layout/hProcess9"/>
    <dgm:cxn modelId="{4DD4FC58-1A74-42F2-8987-0E378661BDB8}" type="presParOf" srcId="{142809C0-1EE3-4A8A-B178-C58ED5CBB222}" destId="{AF3147CA-825A-49C7-B2DC-1CB39B13140F}" srcOrd="0" destOrd="0" presId="urn:microsoft.com/office/officeart/2005/8/layout/hProcess9"/>
    <dgm:cxn modelId="{74E1A18B-89A9-4E91-8602-E048B88B4A32}" type="presParOf" srcId="{142809C0-1EE3-4A8A-B178-C58ED5CBB222}" destId="{F8D9C94B-5522-4109-92EB-BDB7E8CFB718}" srcOrd="1" destOrd="0" presId="urn:microsoft.com/office/officeart/2005/8/layout/hProcess9"/>
    <dgm:cxn modelId="{D6A7F554-6DAF-407B-B328-4FE8E0782D52}" type="presParOf" srcId="{F8D9C94B-5522-4109-92EB-BDB7E8CFB718}" destId="{ADFB9530-BCA4-465F-8391-BC4D8569C21B}" srcOrd="0" destOrd="0" presId="urn:microsoft.com/office/officeart/2005/8/layout/hProcess9"/>
    <dgm:cxn modelId="{BCD724A3-2444-470F-A360-210053C17267}" type="presParOf" srcId="{F8D9C94B-5522-4109-92EB-BDB7E8CFB718}" destId="{466817FD-55E3-4DAC-B7E1-86E4A04C860B}" srcOrd="1" destOrd="0" presId="urn:microsoft.com/office/officeart/2005/8/layout/hProcess9"/>
    <dgm:cxn modelId="{BB775FF7-8E5B-492D-ADFA-4480E106500F}" type="presParOf" srcId="{F8D9C94B-5522-4109-92EB-BDB7E8CFB718}" destId="{6CDBFA64-953F-46E2-9B27-2BF8BCDA15A8}" srcOrd="2" destOrd="0" presId="urn:microsoft.com/office/officeart/2005/8/layout/hProcess9"/>
    <dgm:cxn modelId="{282D9238-576B-48B1-9B34-620743BAEF9F}" type="presParOf" srcId="{F8D9C94B-5522-4109-92EB-BDB7E8CFB718}" destId="{23CD4747-39BA-4F0E-A033-E371ABC4F370}" srcOrd="3" destOrd="0" presId="urn:microsoft.com/office/officeart/2005/8/layout/hProcess9"/>
    <dgm:cxn modelId="{FADD50C6-E3D7-4CDA-996A-9F226F686F51}" type="presParOf" srcId="{F8D9C94B-5522-4109-92EB-BDB7E8CFB718}" destId="{D68D10D0-CD7D-4416-87AA-B36380AE3EE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3147CA-825A-49C7-B2DC-1CB39B13140F}">
      <dsp:nvSpPr>
        <dsp:cNvPr id="0" name=""/>
        <dsp:cNvSpPr/>
      </dsp:nvSpPr>
      <dsp:spPr>
        <a:xfrm>
          <a:off x="76214" y="0"/>
          <a:ext cx="8153371" cy="22860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FB9530-BCA4-465F-8391-BC4D8569C21B}">
      <dsp:nvSpPr>
        <dsp:cNvPr id="0" name=""/>
        <dsp:cNvSpPr/>
      </dsp:nvSpPr>
      <dsp:spPr>
        <a:xfrm>
          <a:off x="281456" y="685799"/>
          <a:ext cx="2491740" cy="914400"/>
        </a:xfrm>
        <a:prstGeom prst="round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Explicit Direct Instruction</a:t>
          </a:r>
          <a:endParaRPr lang="en-US" sz="2300" kern="1200" dirty="0"/>
        </a:p>
      </dsp:txBody>
      <dsp:txXfrm>
        <a:off x="326093" y="730436"/>
        <a:ext cx="2402466" cy="825126"/>
      </dsp:txXfrm>
    </dsp:sp>
    <dsp:sp modelId="{6CDBFA64-953F-46E2-9B27-2BF8BCDA15A8}">
      <dsp:nvSpPr>
        <dsp:cNvPr id="0" name=""/>
        <dsp:cNvSpPr/>
      </dsp:nvSpPr>
      <dsp:spPr>
        <a:xfrm>
          <a:off x="2907029" y="685799"/>
          <a:ext cx="2491740" cy="914400"/>
        </a:xfrm>
        <a:prstGeom prst="roundRect">
          <a:avLst/>
        </a:prstGeom>
        <a:solidFill>
          <a:schemeClr val="accent3">
            <a:shade val="80000"/>
            <a:hueOff val="109454"/>
            <a:satOff val="-716"/>
            <a:lumOff val="122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Controlled Practice</a:t>
          </a:r>
          <a:endParaRPr lang="en-US" sz="2300" kern="1200" dirty="0"/>
        </a:p>
      </dsp:txBody>
      <dsp:txXfrm>
        <a:off x="2951666" y="730436"/>
        <a:ext cx="2402466" cy="825126"/>
      </dsp:txXfrm>
    </dsp:sp>
    <dsp:sp modelId="{D68D10D0-CD7D-4416-87AA-B36380AE3EE7}">
      <dsp:nvSpPr>
        <dsp:cNvPr id="0" name=""/>
        <dsp:cNvSpPr/>
      </dsp:nvSpPr>
      <dsp:spPr>
        <a:xfrm>
          <a:off x="5532603" y="685799"/>
          <a:ext cx="2491740" cy="914400"/>
        </a:xfrm>
        <a:prstGeom prst="roundRect">
          <a:avLst/>
        </a:prstGeom>
        <a:solidFill>
          <a:schemeClr val="accent3">
            <a:shade val="80000"/>
            <a:hueOff val="218909"/>
            <a:satOff val="-1431"/>
            <a:lumOff val="245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Generalization</a:t>
          </a:r>
          <a:endParaRPr lang="en-US" sz="2300" kern="1200" dirty="0"/>
        </a:p>
      </dsp:txBody>
      <dsp:txXfrm>
        <a:off x="5577240" y="730436"/>
        <a:ext cx="2402466" cy="82512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978ABC72-6DF8-45FE-9050-6D81FCE4B1BC}" type="datetimeFigureOut">
              <a:rPr lang="en-US"/>
              <a:pPr>
                <a:defRPr/>
              </a:pPr>
              <a:t>9/9/2013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10340F60-451E-4B86-82BE-5100213C74EC}" type="slidenum">
              <a:rPr lang="en-US"/>
              <a:pPr>
                <a:defRPr/>
              </a:pPr>
              <a:t>‹#›</a:t>
            </a:fld>
            <a:endParaRPr lang="en-US" dirty="0"/>
          </a:p>
        </p:txBody>
      </p:sp>
    </p:spTree>
    <p:extLst>
      <p:ext uri="{BB962C8B-B14F-4D97-AF65-F5344CB8AC3E}">
        <p14:creationId xmlns:p14="http://schemas.microsoft.com/office/powerpoint/2010/main" val="3571643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E8C1E5E-C954-4B5B-BA92-9AAC40DA5513}" type="datetimeFigureOut">
              <a:rPr lang="en-US"/>
              <a:pPr>
                <a:defRPr/>
              </a:pPr>
              <a:t>9/9/2013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6F4306D-67A0-41A1-8574-B6689BFBC5BF}" type="slidenum">
              <a:rPr lang="en-US"/>
              <a:pPr>
                <a:defRPr/>
              </a:pPr>
              <a:t>‹#›</a:t>
            </a:fld>
            <a:endParaRPr lang="en-US" dirty="0"/>
          </a:p>
        </p:txBody>
      </p:sp>
    </p:spTree>
    <p:extLst>
      <p:ext uri="{BB962C8B-B14F-4D97-AF65-F5344CB8AC3E}">
        <p14:creationId xmlns:p14="http://schemas.microsoft.com/office/powerpoint/2010/main" val="34094846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4AF33BA6-1758-47C8-B9C6-FB17DBCB0EC8}"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DBD3F33B-1E6C-4173-9018-AF88EF8D402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650667C6-AE9E-4D08-ABD2-CB6A1FE8CAA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64516" name="Slide Number Placeholder 3"/>
          <p:cNvSpPr>
            <a:spLocks noGrp="1"/>
          </p:cNvSpPr>
          <p:nvPr>
            <p:ph type="sldNum" sz="quarter" idx="5"/>
          </p:nvPr>
        </p:nvSpPr>
        <p:spPr bwMode="auto">
          <a:ln>
            <a:miter lim="800000"/>
            <a:headEnd/>
            <a:tailEnd/>
          </a:ln>
        </p:spPr>
        <p:txBody>
          <a:bodyPr/>
          <a:lstStyle/>
          <a:p>
            <a:pPr>
              <a:defRPr/>
            </a:pPr>
            <a:fld id="{0E8333ED-3315-419A-81F1-50A715A24196}" type="slidenum">
              <a:rPr lang="en-US" smtClean="0"/>
              <a:pPr>
                <a:defRPr/>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65540" name="Slide Number Placeholder 3"/>
          <p:cNvSpPr>
            <a:spLocks noGrp="1"/>
          </p:cNvSpPr>
          <p:nvPr>
            <p:ph type="sldNum" sz="quarter" idx="5"/>
          </p:nvPr>
        </p:nvSpPr>
        <p:spPr bwMode="auto">
          <a:ln>
            <a:miter lim="800000"/>
            <a:headEnd/>
            <a:tailEnd/>
          </a:ln>
        </p:spPr>
        <p:txBody>
          <a:bodyPr/>
          <a:lstStyle/>
          <a:p>
            <a:pPr>
              <a:defRPr/>
            </a:pPr>
            <a:fld id="{A57664FB-D61A-4ECB-8EE6-F6FBD1E89DB2}" type="slidenum">
              <a:rPr lang="en-US" smtClean="0"/>
              <a:pPr>
                <a:defRPr/>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66564" name="Slide Number Placeholder 3"/>
          <p:cNvSpPr>
            <a:spLocks noGrp="1"/>
          </p:cNvSpPr>
          <p:nvPr>
            <p:ph type="sldNum" sz="quarter" idx="5"/>
          </p:nvPr>
        </p:nvSpPr>
        <p:spPr bwMode="auto">
          <a:ln>
            <a:miter lim="800000"/>
            <a:headEnd/>
            <a:tailEnd/>
          </a:ln>
        </p:spPr>
        <p:txBody>
          <a:bodyPr/>
          <a:lstStyle/>
          <a:p>
            <a:pPr>
              <a:defRPr/>
            </a:pPr>
            <a:fld id="{A55A0F84-C380-4F73-A089-C79F40791E19}" type="slidenum">
              <a:rPr lang="en-US" smtClean="0"/>
              <a:pPr>
                <a:defRPr/>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67588" name="Slide Number Placeholder 3"/>
          <p:cNvSpPr>
            <a:spLocks noGrp="1"/>
          </p:cNvSpPr>
          <p:nvPr>
            <p:ph type="sldNum" sz="quarter" idx="5"/>
          </p:nvPr>
        </p:nvSpPr>
        <p:spPr bwMode="auto">
          <a:ln>
            <a:miter lim="800000"/>
            <a:headEnd/>
            <a:tailEnd/>
          </a:ln>
        </p:spPr>
        <p:txBody>
          <a:bodyPr/>
          <a:lstStyle/>
          <a:p>
            <a:pPr>
              <a:defRPr/>
            </a:pPr>
            <a:fld id="{F717C07B-B786-4113-8916-F1106078CD9E}" type="slidenum">
              <a:rPr lang="en-US" smtClean="0"/>
              <a:pPr>
                <a:defRPr/>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68612" name="Slide Number Placeholder 3"/>
          <p:cNvSpPr>
            <a:spLocks noGrp="1"/>
          </p:cNvSpPr>
          <p:nvPr>
            <p:ph type="sldNum" sz="quarter" idx="5"/>
          </p:nvPr>
        </p:nvSpPr>
        <p:spPr bwMode="auto">
          <a:ln>
            <a:miter lim="800000"/>
            <a:headEnd/>
            <a:tailEnd/>
          </a:ln>
        </p:spPr>
        <p:txBody>
          <a:bodyPr/>
          <a:lstStyle/>
          <a:p>
            <a:pPr>
              <a:defRPr/>
            </a:pPr>
            <a:fld id="{EB6C908D-1470-44AD-A672-4A6B987346BA}" type="slidenum">
              <a:rPr lang="en-US" smtClean="0"/>
              <a:pPr>
                <a:defRPr/>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69636" name="Slide Number Placeholder 3"/>
          <p:cNvSpPr>
            <a:spLocks noGrp="1"/>
          </p:cNvSpPr>
          <p:nvPr>
            <p:ph type="sldNum" sz="quarter" idx="5"/>
          </p:nvPr>
        </p:nvSpPr>
        <p:spPr bwMode="auto">
          <a:ln>
            <a:miter lim="800000"/>
            <a:headEnd/>
            <a:tailEnd/>
          </a:ln>
        </p:spPr>
        <p:txBody>
          <a:bodyPr/>
          <a:lstStyle/>
          <a:p>
            <a:pPr>
              <a:defRPr/>
            </a:pPr>
            <a:fld id="{E55C67C5-6A25-458B-9A2D-25C64CB13CB2}" type="slidenum">
              <a:rPr lang="en-US" smtClean="0"/>
              <a:pPr>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xfrm>
            <a:off x="155575" y="4416425"/>
            <a:ext cx="6230938"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z="800" dirty="0" smtClean="0"/>
          </a:p>
        </p:txBody>
      </p:sp>
      <p:sp>
        <p:nvSpPr>
          <p:cNvPr id="71684" name="Slide Number Placeholder 3"/>
          <p:cNvSpPr>
            <a:spLocks noGrp="1"/>
          </p:cNvSpPr>
          <p:nvPr>
            <p:ph type="sldNum" sz="quarter" idx="5"/>
          </p:nvPr>
        </p:nvSpPr>
        <p:spPr bwMode="auto">
          <a:ln>
            <a:miter lim="800000"/>
            <a:headEnd/>
            <a:tailEnd/>
          </a:ln>
        </p:spPr>
        <p:txBody>
          <a:bodyPr/>
          <a:lstStyle/>
          <a:p>
            <a:pPr>
              <a:defRPr/>
            </a:pPr>
            <a:fld id="{046CD83D-45C9-41D8-8319-F8F31E020728}" type="slidenum">
              <a:rPr lang="en-US" smtClean="0"/>
              <a:pPr>
                <a:defRPr/>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FB0D8F5-CFAF-4A41-8B6F-6E274B080D42}"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0234067A-BB06-4E54-84FC-D7CD17104802}"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3D768A1-C11C-42BE-82F8-D188078195C5}"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9444A88A-036C-43B0-B418-3FE2F7E60D4C}"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b="0" dirty="0" smtClean="0">
              <a:solidFill>
                <a:srgbClr val="FF0000"/>
              </a:solidFill>
            </a:endParaRPr>
          </a:p>
        </p:txBody>
      </p:sp>
      <p:sp>
        <p:nvSpPr>
          <p:cNvPr id="4" name="Slide Number Placeholder 3"/>
          <p:cNvSpPr>
            <a:spLocks noGrp="1"/>
          </p:cNvSpPr>
          <p:nvPr>
            <p:ph type="sldNum" sz="quarter" idx="5"/>
          </p:nvPr>
        </p:nvSpPr>
        <p:spPr/>
        <p:txBody>
          <a:bodyPr/>
          <a:lstStyle/>
          <a:p>
            <a:pPr>
              <a:defRPr/>
            </a:pPr>
            <a:fld id="{137B9B0A-7F61-4D87-8C81-04E2765C0DEF}"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b="0" dirty="0" smtClean="0">
              <a:solidFill>
                <a:srgbClr val="FF0000"/>
              </a:solidFill>
            </a:endParaRPr>
          </a:p>
        </p:txBody>
      </p:sp>
      <p:sp>
        <p:nvSpPr>
          <p:cNvPr id="4" name="Slide Number Placeholder 3"/>
          <p:cNvSpPr>
            <a:spLocks noGrp="1"/>
          </p:cNvSpPr>
          <p:nvPr>
            <p:ph type="sldNum" sz="quarter" idx="5"/>
          </p:nvPr>
        </p:nvSpPr>
        <p:spPr/>
        <p:txBody>
          <a:bodyPr/>
          <a:lstStyle/>
          <a:p>
            <a:pPr>
              <a:defRPr/>
            </a:pPr>
            <a:fld id="{F99C63FB-BC93-4A06-9A75-BA7D6BD08D6B}"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EDE2B47C-BCA5-40D9-9AE6-061673A3D609}"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BAF4940-83EF-48FB-BED2-802546FFB14C}"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E0C19F4-9066-42C0-B515-85AA4FDD9B89}"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63B36227-73E2-41BC-80BE-E3195192C55F}"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39E22F2B-5AB8-456B-912C-AB002C571B84}"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43DF17CD-4CFC-49CA-A23D-2C2FD27A41A9}"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059EC414-830C-4CCC-96CF-C3989AE851F6}"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2622283-FA46-4537-AEC3-6F61B28FC295}"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338F0C7B-2DD2-45C5-9D84-2325ECB28475}" type="slidenum">
              <a:rPr lang="en-US" smtClean="0"/>
              <a:pPr>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F4306D-67A0-41A1-8574-B6689BFBC5BF}" type="slidenum">
              <a:rPr lang="en-US" smtClean="0"/>
              <a:pPr>
                <a:defRPr/>
              </a:pPr>
              <a:t>33</a:t>
            </a:fld>
            <a:endParaRPr lang="en-US" dirty="0"/>
          </a:p>
        </p:txBody>
      </p:sp>
    </p:spTree>
    <p:extLst>
      <p:ext uri="{BB962C8B-B14F-4D97-AF65-F5344CB8AC3E}">
        <p14:creationId xmlns:p14="http://schemas.microsoft.com/office/powerpoint/2010/main" val="29130162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F4306D-67A0-41A1-8574-B6689BFBC5BF}" type="slidenum">
              <a:rPr lang="en-US" smtClean="0"/>
              <a:pPr>
                <a:defRPr/>
              </a:pPr>
              <a:t>34</a:t>
            </a:fld>
            <a:endParaRPr lang="en-US" dirty="0"/>
          </a:p>
        </p:txBody>
      </p:sp>
    </p:spTree>
    <p:extLst>
      <p:ext uri="{BB962C8B-B14F-4D97-AF65-F5344CB8AC3E}">
        <p14:creationId xmlns:p14="http://schemas.microsoft.com/office/powerpoint/2010/main" val="15762662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F4306D-67A0-41A1-8574-B6689BFBC5BF}" type="slidenum">
              <a:rPr lang="en-US" smtClean="0"/>
              <a:pPr>
                <a:defRPr/>
              </a:pPr>
              <a:t>35</a:t>
            </a:fld>
            <a:endParaRPr lang="en-US" dirty="0"/>
          </a:p>
        </p:txBody>
      </p:sp>
    </p:spTree>
    <p:extLst>
      <p:ext uri="{BB962C8B-B14F-4D97-AF65-F5344CB8AC3E}">
        <p14:creationId xmlns:p14="http://schemas.microsoft.com/office/powerpoint/2010/main" val="11916091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76F4306D-67A0-41A1-8574-B6689BFBC5BF}" type="slidenum">
              <a:rPr lang="en-US" smtClean="0"/>
              <a:pPr>
                <a:defRPr/>
              </a:pPr>
              <a:t>36</a:t>
            </a:fld>
            <a:endParaRPr lang="en-US" dirty="0"/>
          </a:p>
        </p:txBody>
      </p:sp>
    </p:spTree>
    <p:extLst>
      <p:ext uri="{BB962C8B-B14F-4D97-AF65-F5344CB8AC3E}">
        <p14:creationId xmlns:p14="http://schemas.microsoft.com/office/powerpoint/2010/main" val="18560071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650667C6-AE9E-4D08-ABD2-CB6A1FE8CAAD}" type="slidenum">
              <a:rPr lang="en-US" smtClean="0"/>
              <a:pPr>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xfrm>
            <a:off x="685800" y="4343400"/>
            <a:ext cx="5607050" cy="4183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4116F5C7-AF11-41E1-BC9A-ADA21E5BBDC9}" type="slidenum">
              <a:rPr lang="en-US" smtClean="0"/>
              <a:pPr>
                <a:defRPr/>
              </a:pPr>
              <a:t>42</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3C6C05D-8874-4D75-BC34-CEF6459567B9}" type="slidenum">
              <a:rPr lang="en-US" smtClean="0"/>
              <a:pPr>
                <a:defRPr/>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E528547-FDC9-4F97-804C-808C38275605}"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DCBFDFB0-68C8-4988-B8CD-5A342F9A83CC}"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192FCBA-0898-48FE-9C2B-473398724A0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7EE2FB4E-ACBB-48C2-B5F2-15402AB51227}"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269E3833-9DE0-4730-87CF-5575E496F63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275EA51-9FD5-4114-A3FD-B353D473B06E}"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61A65DE-B6DF-47C0-8FDF-38755BB148D7}" type="datetime1">
              <a:rPr lang="en-US"/>
              <a:pPr>
                <a:defRPr/>
              </a:pPr>
              <a:t>9/9/2013</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0B04CD98-5741-4350-B81B-AA22A7110078}" type="slidenum">
              <a:rPr lang="en-US"/>
              <a:pPr>
                <a:defRPr/>
              </a:pPr>
              <a:t>‹#›</a:t>
            </a:fld>
            <a:endParaRPr lang="en-US" dirty="0"/>
          </a:p>
        </p:txBody>
      </p:sp>
    </p:spTree>
    <p:extLst>
      <p:ext uri="{BB962C8B-B14F-4D97-AF65-F5344CB8AC3E}">
        <p14:creationId xmlns:p14="http://schemas.microsoft.com/office/powerpoint/2010/main" val="407666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ED3E0B-6F5E-4311-8721-1E76876D0FE4}" type="datetime1">
              <a:rPr lang="en-US"/>
              <a:pPr>
                <a:defRPr/>
              </a:pPr>
              <a:t>9/9/2013</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1A6227DA-BA89-41EE-B494-1E7781F56740}" type="slidenum">
              <a:rPr lang="en-US"/>
              <a:pPr>
                <a:defRPr/>
              </a:pPr>
              <a:t>‹#›</a:t>
            </a:fld>
            <a:endParaRPr lang="en-US" dirty="0"/>
          </a:p>
        </p:txBody>
      </p:sp>
    </p:spTree>
    <p:extLst>
      <p:ext uri="{BB962C8B-B14F-4D97-AF65-F5344CB8AC3E}">
        <p14:creationId xmlns:p14="http://schemas.microsoft.com/office/powerpoint/2010/main" val="105908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DB17ED-3B46-4B4E-B535-CBC6177C4485}" type="datetime1">
              <a:rPr lang="en-US"/>
              <a:pPr>
                <a:defRPr/>
              </a:pPr>
              <a:t>9/9/2013</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66640F97-571C-4E94-BD56-07F47482FD6C}" type="slidenum">
              <a:rPr lang="en-US"/>
              <a:pPr>
                <a:defRPr/>
              </a:pPr>
              <a:t>‹#›</a:t>
            </a:fld>
            <a:endParaRPr lang="en-US" dirty="0"/>
          </a:p>
        </p:txBody>
      </p:sp>
    </p:spTree>
    <p:extLst>
      <p:ext uri="{BB962C8B-B14F-4D97-AF65-F5344CB8AC3E}">
        <p14:creationId xmlns:p14="http://schemas.microsoft.com/office/powerpoint/2010/main" val="166158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30C9B7-FCBA-4349-9CF4-1005735E83DF}" type="datetime1">
              <a:rPr lang="en-US"/>
              <a:pPr>
                <a:defRPr/>
              </a:pPr>
              <a:t>9/9/2013</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926D8E9-24B1-4CFF-A6B6-3A62DE408A54}" type="slidenum">
              <a:rPr lang="en-US"/>
              <a:pPr>
                <a:defRPr/>
              </a:pPr>
              <a:t>‹#›</a:t>
            </a:fld>
            <a:endParaRPr lang="en-US" dirty="0"/>
          </a:p>
        </p:txBody>
      </p:sp>
    </p:spTree>
    <p:extLst>
      <p:ext uri="{BB962C8B-B14F-4D97-AF65-F5344CB8AC3E}">
        <p14:creationId xmlns:p14="http://schemas.microsoft.com/office/powerpoint/2010/main" val="226574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84020C-EEA6-49B8-9889-A94D18313F83}" type="datetime1">
              <a:rPr lang="en-US"/>
              <a:pPr>
                <a:defRPr/>
              </a:pPr>
              <a:t>9/9/2013</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35A8C0A-ADD0-48FF-B1F7-0B38CAB9F56A}" type="slidenum">
              <a:rPr lang="en-US"/>
              <a:pPr>
                <a:defRPr/>
              </a:pPr>
              <a:t>‹#›</a:t>
            </a:fld>
            <a:endParaRPr lang="en-US" dirty="0"/>
          </a:p>
        </p:txBody>
      </p:sp>
    </p:spTree>
    <p:extLst>
      <p:ext uri="{BB962C8B-B14F-4D97-AF65-F5344CB8AC3E}">
        <p14:creationId xmlns:p14="http://schemas.microsoft.com/office/powerpoint/2010/main" val="2776272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31910BA-6431-48B0-A868-008A60C13A77}" type="datetime1">
              <a:rPr lang="en-US"/>
              <a:pPr>
                <a:defRPr/>
              </a:pPr>
              <a:t>9/9/2013</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04EC514-5C12-4C19-B22D-6C390E98C430}" type="slidenum">
              <a:rPr lang="en-US"/>
              <a:pPr>
                <a:defRPr/>
              </a:pPr>
              <a:t>‹#›</a:t>
            </a:fld>
            <a:endParaRPr lang="en-US" dirty="0"/>
          </a:p>
        </p:txBody>
      </p:sp>
    </p:spTree>
    <p:extLst>
      <p:ext uri="{BB962C8B-B14F-4D97-AF65-F5344CB8AC3E}">
        <p14:creationId xmlns:p14="http://schemas.microsoft.com/office/powerpoint/2010/main" val="9855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525BA98-EB73-49FE-9DA0-C07BBBB4C151}" type="datetime1">
              <a:rPr lang="en-US"/>
              <a:pPr>
                <a:defRPr/>
              </a:pPr>
              <a:t>9/9/2013</a:t>
            </a:fld>
            <a:endParaRPr lang="en-US" dirty="0"/>
          </a:p>
        </p:txBody>
      </p:sp>
      <p:sp>
        <p:nvSpPr>
          <p:cNvPr id="8" name="Slide Number Placeholder 5"/>
          <p:cNvSpPr>
            <a:spLocks noGrp="1"/>
          </p:cNvSpPr>
          <p:nvPr>
            <p:ph type="sldNum" sz="quarter" idx="11"/>
          </p:nvPr>
        </p:nvSpPr>
        <p:spPr/>
        <p:txBody>
          <a:bodyPr/>
          <a:lstStyle>
            <a:lvl1pPr>
              <a:defRPr/>
            </a:lvl1pPr>
          </a:lstStyle>
          <a:p>
            <a:pPr>
              <a:defRPr/>
            </a:pPr>
            <a:fld id="{BCAE30E2-E754-434E-A20E-D0AD9209BA21}" type="slidenum">
              <a:rPr lang="en-US"/>
              <a:pPr>
                <a:defRPr/>
              </a:pPr>
              <a:t>‹#›</a:t>
            </a:fld>
            <a:endParaRPr lang="en-US" dirty="0"/>
          </a:p>
        </p:txBody>
      </p:sp>
    </p:spTree>
    <p:extLst>
      <p:ext uri="{BB962C8B-B14F-4D97-AF65-F5344CB8AC3E}">
        <p14:creationId xmlns:p14="http://schemas.microsoft.com/office/powerpoint/2010/main" val="156895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64D87E-9563-4DAF-B31D-3C56D289680B}" type="datetime1">
              <a:rPr lang="en-US"/>
              <a:pPr>
                <a:defRPr/>
              </a:pPr>
              <a:t>9/9/2013</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FF0E693D-2C0C-4907-A28B-AE519660C28E}" type="slidenum">
              <a:rPr lang="en-US"/>
              <a:pPr>
                <a:defRPr/>
              </a:pPr>
              <a:t>‹#›</a:t>
            </a:fld>
            <a:endParaRPr lang="en-US" dirty="0"/>
          </a:p>
        </p:txBody>
      </p:sp>
    </p:spTree>
    <p:extLst>
      <p:ext uri="{BB962C8B-B14F-4D97-AF65-F5344CB8AC3E}">
        <p14:creationId xmlns:p14="http://schemas.microsoft.com/office/powerpoint/2010/main" val="172675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8BB566-3440-48AE-834F-EC7FAB313FC6}" type="datetime1">
              <a:rPr lang="en-US"/>
              <a:pPr>
                <a:defRPr/>
              </a:pPr>
              <a:t>9/9/2013</a:t>
            </a:fld>
            <a:endParaRPr lang="en-US" dirty="0"/>
          </a:p>
        </p:txBody>
      </p:sp>
      <p:sp>
        <p:nvSpPr>
          <p:cNvPr id="3" name="Slide Number Placeholder 5"/>
          <p:cNvSpPr>
            <a:spLocks noGrp="1"/>
          </p:cNvSpPr>
          <p:nvPr>
            <p:ph type="sldNum" sz="quarter" idx="11"/>
          </p:nvPr>
        </p:nvSpPr>
        <p:spPr/>
        <p:txBody>
          <a:bodyPr/>
          <a:lstStyle>
            <a:lvl1pPr>
              <a:defRPr/>
            </a:lvl1pPr>
          </a:lstStyle>
          <a:p>
            <a:pPr>
              <a:defRPr/>
            </a:pPr>
            <a:fld id="{2B809171-10BB-4334-AC6C-AF9909EEF975}" type="slidenum">
              <a:rPr lang="en-US"/>
              <a:pPr>
                <a:defRPr/>
              </a:pPr>
              <a:t>‹#›</a:t>
            </a:fld>
            <a:endParaRPr lang="en-US" dirty="0"/>
          </a:p>
        </p:txBody>
      </p:sp>
    </p:spTree>
    <p:extLst>
      <p:ext uri="{BB962C8B-B14F-4D97-AF65-F5344CB8AC3E}">
        <p14:creationId xmlns:p14="http://schemas.microsoft.com/office/powerpoint/2010/main" val="97459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24FB876-2EFF-4C28-A78B-FBB26288DA8F}" type="datetime1">
              <a:rPr lang="en-US"/>
              <a:pPr>
                <a:defRPr/>
              </a:pPr>
              <a:t>9/9/2013</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77B120AB-6F2F-4558-B47D-28E397C2A3EC}" type="slidenum">
              <a:rPr lang="en-US"/>
              <a:pPr>
                <a:defRPr/>
              </a:pPr>
              <a:t>‹#›</a:t>
            </a:fld>
            <a:endParaRPr lang="en-US" dirty="0"/>
          </a:p>
        </p:txBody>
      </p:sp>
    </p:spTree>
    <p:extLst>
      <p:ext uri="{BB962C8B-B14F-4D97-AF65-F5344CB8AC3E}">
        <p14:creationId xmlns:p14="http://schemas.microsoft.com/office/powerpoint/2010/main" val="93018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FD7298-DFCB-4599-B97D-56330860FDF9}" type="datetime1">
              <a:rPr lang="en-US"/>
              <a:pPr>
                <a:defRPr/>
              </a:pPr>
              <a:t>9/9/2013</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4AAC508C-D4A0-4182-97AA-680BB2A18277}" type="slidenum">
              <a:rPr lang="en-US"/>
              <a:pPr>
                <a:defRPr/>
              </a:pPr>
              <a:t>‹#›</a:t>
            </a:fld>
            <a:endParaRPr lang="en-US" dirty="0"/>
          </a:p>
        </p:txBody>
      </p:sp>
    </p:spTree>
    <p:extLst>
      <p:ext uri="{BB962C8B-B14F-4D97-AF65-F5344CB8AC3E}">
        <p14:creationId xmlns:p14="http://schemas.microsoft.com/office/powerpoint/2010/main" val="244414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GaDOE_PPT_bg_charcoal.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934200" y="6356350"/>
            <a:ext cx="1066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E9092BAB-5DD3-4336-ABE3-CB30A2BC5535}" type="datetime1">
              <a:rPr lang="en-US"/>
              <a:pPr>
                <a:defRPr/>
              </a:pPr>
              <a:t>9/9/2013</a:t>
            </a:fld>
            <a:endParaRPr lang="en-US" dirty="0"/>
          </a:p>
        </p:txBody>
      </p:sp>
      <p:sp>
        <p:nvSpPr>
          <p:cNvPr id="6" name="Slide Number Placeholder 5"/>
          <p:cNvSpPr>
            <a:spLocks noGrp="1"/>
          </p:cNvSpPr>
          <p:nvPr>
            <p:ph type="sldNum" sz="quarter" idx="4"/>
          </p:nvPr>
        </p:nvSpPr>
        <p:spPr>
          <a:xfrm>
            <a:off x="8077200" y="6356350"/>
            <a:ext cx="609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9FA158DE-A8FC-4633-882C-6B56CAE24A3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charset="0"/>
        </a:defRPr>
      </a:lvl2pPr>
      <a:lvl3pPr algn="ctr" rtl="0" eaLnBrk="0" fontAlgn="base" hangingPunct="0">
        <a:spcBef>
          <a:spcPct val="0"/>
        </a:spcBef>
        <a:spcAft>
          <a:spcPct val="0"/>
        </a:spcAft>
        <a:defRPr sz="4400" b="1">
          <a:solidFill>
            <a:schemeClr val="tx1"/>
          </a:solidFill>
          <a:latin typeface="Calibri" charset="0"/>
        </a:defRPr>
      </a:lvl3pPr>
      <a:lvl4pPr algn="ctr" rtl="0" eaLnBrk="0" fontAlgn="base" hangingPunct="0">
        <a:spcBef>
          <a:spcPct val="0"/>
        </a:spcBef>
        <a:spcAft>
          <a:spcPct val="0"/>
        </a:spcAft>
        <a:defRPr sz="4400" b="1">
          <a:solidFill>
            <a:schemeClr val="tx1"/>
          </a:solidFill>
          <a:latin typeface="Calibri" charset="0"/>
        </a:defRPr>
      </a:lvl4pPr>
      <a:lvl5pPr algn="ctr" rtl="0" eaLnBrk="0" fontAlgn="base" hangingPunct="0">
        <a:spcBef>
          <a:spcPct val="0"/>
        </a:spcBef>
        <a:spcAft>
          <a:spcPct val="0"/>
        </a:spcAft>
        <a:defRPr sz="4400" b="1">
          <a:solidFill>
            <a:schemeClr val="tx1"/>
          </a:solidFill>
          <a:latin typeface="Calibri" charset="0"/>
        </a:defRPr>
      </a:lvl5pPr>
      <a:lvl6pPr marL="457200" algn="ctr" rtl="0" fontAlgn="base">
        <a:spcBef>
          <a:spcPct val="0"/>
        </a:spcBef>
        <a:spcAft>
          <a:spcPct val="0"/>
        </a:spcAft>
        <a:defRPr sz="4400" b="1">
          <a:solidFill>
            <a:schemeClr val="tx1"/>
          </a:solidFill>
          <a:latin typeface="Calibri" charset="0"/>
        </a:defRPr>
      </a:lvl6pPr>
      <a:lvl7pPr marL="914400" algn="ctr" rtl="0" fontAlgn="base">
        <a:spcBef>
          <a:spcPct val="0"/>
        </a:spcBef>
        <a:spcAft>
          <a:spcPct val="0"/>
        </a:spcAft>
        <a:defRPr sz="4400" b="1">
          <a:solidFill>
            <a:schemeClr val="tx1"/>
          </a:solidFill>
          <a:latin typeface="Calibri" charset="0"/>
        </a:defRPr>
      </a:lvl7pPr>
      <a:lvl8pPr marL="1371600" algn="ctr" rtl="0" fontAlgn="base">
        <a:spcBef>
          <a:spcPct val="0"/>
        </a:spcBef>
        <a:spcAft>
          <a:spcPct val="0"/>
        </a:spcAft>
        <a:defRPr sz="4400" b="1">
          <a:solidFill>
            <a:schemeClr val="tx1"/>
          </a:solidFill>
          <a:latin typeface="Calibri" charset="0"/>
        </a:defRPr>
      </a:lvl8pPr>
      <a:lvl9pPr marL="1828800" algn="ctr" rtl="0" fontAlgn="base">
        <a:spcBef>
          <a:spcPct val="0"/>
        </a:spcBef>
        <a:spcAft>
          <a:spcPct val="0"/>
        </a:spcAft>
        <a:defRPr sz="4400" b="1">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adoe.org/Curriculum-Instruction-and-Assessment/Assessment/Pages/CRCTM-Resources.asp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doe.k12.ga.us/Curriculum-Instruction-and-Assessment/Accountability/Pages/default.asp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gadoe.org/Curriculum-Instruction-and-Assessment/Assessment/Pages/CRCT-M.aspx"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www.doe.k12.ga.us/External-Affairs-and-Policy/Policy/Pages/Promotion-and-Retention.aspx" TargetMode="External"/><Relationship Id="rId4" Type="http://schemas.openxmlformats.org/officeDocument/2006/relationships/hyperlink" Target="https://www.gadoe.org/Curriculum-Instruction-and-Assessment/Assessment/Pages/CRCTM-Resources.asp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mailto:aogletree@doe.k12.ga.us"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hyperlink" Target="mailto:sharshaw@doe.k12.ga.u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990600" y="838200"/>
            <a:ext cx="7239000" cy="1470025"/>
          </a:xfrm>
        </p:spPr>
        <p:txBody>
          <a:bodyPr/>
          <a:lstStyle/>
          <a:p>
            <a:pPr eaLnBrk="1" hangingPunct="1"/>
            <a:r>
              <a:rPr lang="en-US" dirty="0" smtClean="0"/>
              <a:t>The Criterion-Referenced Competency Tests – Modified</a:t>
            </a:r>
            <a:endParaRPr lang="en-US" sz="2600" dirty="0" smtClean="0">
              <a:solidFill>
                <a:srgbClr val="FF0000"/>
              </a:solidFill>
            </a:endParaRPr>
          </a:p>
        </p:txBody>
      </p:sp>
      <p:pic>
        <p:nvPicPr>
          <p:cNvPr id="205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4350" y="4267200"/>
            <a:ext cx="459105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1"/>
          </p:nvPr>
        </p:nvSpPr>
        <p:spPr/>
        <p:txBody>
          <a:bodyPr/>
          <a:lstStyle/>
          <a:p>
            <a:pPr>
              <a:defRPr/>
            </a:pPr>
            <a:fld id="{23B0ED0B-1E7D-42BD-9F4A-644EAD59EB0F}" type="slidenum">
              <a:rPr lang="en-US" smtClean="0"/>
              <a:pPr>
                <a:defRPr/>
              </a:pPr>
              <a:t>1</a:t>
            </a:fld>
            <a:endParaRPr lang="en-US" dirty="0"/>
          </a:p>
        </p:txBody>
      </p:sp>
      <p:sp>
        <p:nvSpPr>
          <p:cNvPr id="2053" name="TextBox 5"/>
          <p:cNvSpPr txBox="1">
            <a:spLocks noChangeArrowheads="1"/>
          </p:cNvSpPr>
          <p:nvPr/>
        </p:nvSpPr>
        <p:spPr bwMode="auto">
          <a:xfrm>
            <a:off x="838200" y="2590800"/>
            <a:ext cx="7543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t>Participation Guidelines Webinars</a:t>
            </a:r>
          </a:p>
          <a:p>
            <a:pPr algn="ctr" eaLnBrk="1" hangingPunct="1"/>
            <a:r>
              <a:rPr lang="en-US" sz="2800" b="1" dirty="0"/>
              <a:t>September </a:t>
            </a:r>
            <a:r>
              <a:rPr lang="en-US" sz="2800" b="1" dirty="0" smtClean="0"/>
              <a:t>11 </a:t>
            </a:r>
            <a:r>
              <a:rPr lang="en-US" sz="2800" b="1" dirty="0"/>
              <a:t>&amp; </a:t>
            </a:r>
            <a:r>
              <a:rPr lang="en-US" sz="2800" b="1" dirty="0" smtClean="0"/>
              <a:t>12, 2013</a:t>
            </a: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4000" dirty="0" smtClean="0"/>
              <a:t>State Content Standards and the Standards-Based IEP</a:t>
            </a:r>
          </a:p>
        </p:txBody>
      </p:sp>
      <p:sp>
        <p:nvSpPr>
          <p:cNvPr id="10243" name="Content Placeholder 2"/>
          <p:cNvSpPr>
            <a:spLocks noGrp="1"/>
          </p:cNvSpPr>
          <p:nvPr>
            <p:ph idx="1"/>
          </p:nvPr>
        </p:nvSpPr>
        <p:spPr>
          <a:xfrm>
            <a:off x="457200" y="1752600"/>
            <a:ext cx="8229600" cy="4373563"/>
          </a:xfrm>
        </p:spPr>
        <p:txBody>
          <a:bodyPr/>
          <a:lstStyle/>
          <a:p>
            <a:pPr eaLnBrk="1" hangingPunct="1"/>
            <a:r>
              <a:rPr lang="en-US" sz="2000" dirty="0" smtClean="0"/>
              <a:t>All students must have access to the state-mandated content standards.</a:t>
            </a:r>
          </a:p>
          <a:p>
            <a:pPr eaLnBrk="1" hangingPunct="1"/>
            <a:r>
              <a:rPr lang="en-US" sz="2000" dirty="0" smtClean="0"/>
              <a:t>IEP goals must tie to a standard, but should not reiterate the standard </a:t>
            </a:r>
          </a:p>
          <a:p>
            <a:pPr lvl="1" eaLnBrk="1" hangingPunct="1"/>
            <a:r>
              <a:rPr lang="en-US" sz="1600" dirty="0" smtClean="0"/>
              <a:t>They are the “value-added” that students with IEPs require to achieve the standards</a:t>
            </a:r>
          </a:p>
          <a:p>
            <a:pPr eaLnBrk="1" hangingPunct="1"/>
            <a:r>
              <a:rPr lang="en-US" sz="2000" dirty="0" smtClean="0"/>
              <a:t>IEP goals are </a:t>
            </a:r>
            <a:r>
              <a:rPr lang="en-US" sz="2000" b="1" dirty="0" smtClean="0"/>
              <a:t>in addition to the state’s content standards </a:t>
            </a:r>
            <a:r>
              <a:rPr lang="en-US" sz="2000" dirty="0" smtClean="0"/>
              <a:t>that special education services provide a student, </a:t>
            </a:r>
            <a:r>
              <a:rPr lang="en-US" sz="2000" b="1" dirty="0" smtClean="0"/>
              <a:t>not</a:t>
            </a:r>
            <a:r>
              <a:rPr lang="en-US" sz="2000" dirty="0" smtClean="0"/>
              <a:t> the </a:t>
            </a:r>
            <a:r>
              <a:rPr lang="en-US" sz="2000" b="1" dirty="0" smtClean="0"/>
              <a:t>in place of </a:t>
            </a:r>
          </a:p>
          <a:p>
            <a:pPr eaLnBrk="1" hangingPunct="1"/>
            <a:r>
              <a:rPr lang="en-US" sz="2000" dirty="0" smtClean="0"/>
              <a:t>Special education must help accelerate the learning of students so they can ultimately achieve on level</a:t>
            </a:r>
          </a:p>
          <a:p>
            <a:pPr eaLnBrk="1" hangingPunct="1"/>
            <a:r>
              <a:rPr lang="en-US" sz="2000" dirty="0" smtClean="0"/>
              <a:t>May require longer time in school, both length of day and/or extended school year</a:t>
            </a:r>
          </a:p>
          <a:p>
            <a:pPr eaLnBrk="1" hangingPunct="1"/>
            <a:r>
              <a:rPr lang="en-US" sz="2000" dirty="0" smtClean="0"/>
              <a:t>Mastery of IEP goals should be embedded within grade level instruction, not offered in isolation</a:t>
            </a:r>
          </a:p>
        </p:txBody>
      </p:sp>
      <p:sp>
        <p:nvSpPr>
          <p:cNvPr id="4" name="Slide Number Placeholder 3"/>
          <p:cNvSpPr>
            <a:spLocks noGrp="1"/>
          </p:cNvSpPr>
          <p:nvPr>
            <p:ph type="sldNum" sz="quarter" idx="11"/>
          </p:nvPr>
        </p:nvSpPr>
        <p:spPr/>
        <p:txBody>
          <a:bodyPr/>
          <a:lstStyle/>
          <a:p>
            <a:pPr>
              <a:defRPr/>
            </a:pPr>
            <a:fld id="{D61BE761-9C2C-4C65-A479-CF24D4C4C823}" type="slidenum">
              <a:rPr lang="en-US" smtClean="0"/>
              <a:pPr>
                <a:defRPr/>
              </a:pPr>
              <a:t>10</a:t>
            </a:fld>
            <a:endParaRPr lang="en-US" dirty="0"/>
          </a:p>
        </p:txBody>
      </p:sp>
    </p:spTree>
    <p:extLst>
      <p:ext uri="{BB962C8B-B14F-4D97-AF65-F5344CB8AC3E}">
        <p14:creationId xmlns:p14="http://schemas.microsoft.com/office/powerpoint/2010/main" val="3377849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For Example…</a:t>
            </a:r>
          </a:p>
        </p:txBody>
      </p:sp>
      <p:sp>
        <p:nvSpPr>
          <p:cNvPr id="11267" name="Content Placeholder 2"/>
          <p:cNvSpPr>
            <a:spLocks noGrp="1"/>
          </p:cNvSpPr>
          <p:nvPr>
            <p:ph idx="1"/>
          </p:nvPr>
        </p:nvSpPr>
        <p:spPr/>
        <p:txBody>
          <a:bodyPr/>
          <a:lstStyle/>
          <a:p>
            <a:pPr eaLnBrk="1" hangingPunct="1"/>
            <a:r>
              <a:rPr lang="en-US" sz="1600" dirty="0" smtClean="0"/>
              <a:t>Dustin is in 7</a:t>
            </a:r>
            <a:r>
              <a:rPr lang="en-US" sz="1600" baseline="30000" dirty="0" smtClean="0"/>
              <a:t>th</a:t>
            </a:r>
            <a:r>
              <a:rPr lang="en-US" sz="1600" dirty="0" smtClean="0"/>
              <a:t> grade but reads substantially below that level.  His IEP  addresses his specific reading weaknesses. Examination of individual data indicates that his decoding skills are strong, but he lacks fluency, which in turn affects his reading comprehension. His IEP contains a measurable fluency goal (Dustin will read 120 wpm on a  4</a:t>
            </a:r>
            <a:r>
              <a:rPr lang="en-US" sz="1600" baseline="30000" dirty="0" smtClean="0"/>
              <a:t>th</a:t>
            </a:r>
            <a:r>
              <a:rPr lang="en-US" sz="1600" dirty="0" smtClean="0"/>
              <a:t> grade level passage over 8 consecutive measures) and comprehension goal (Dustin will identify and use reading strategies appropriate for a grade-level passage (accessed in digital format) to answer questions with 80% accuracy over 8 consecutive measures) as part of his specially designed instruction. To accomplish this, Dustin is in a reading skills class taught by a special education teacher </a:t>
            </a:r>
            <a:r>
              <a:rPr lang="en-US" sz="1600" b="1" dirty="0" smtClean="0"/>
              <a:t>in addition </a:t>
            </a:r>
            <a:r>
              <a:rPr lang="en-US" sz="1600" dirty="0" smtClean="0"/>
              <a:t>to his ELA class that is co-taught  and addresses 7</a:t>
            </a:r>
            <a:r>
              <a:rPr lang="en-US" sz="1600" baseline="30000" dirty="0" smtClean="0"/>
              <a:t>th</a:t>
            </a:r>
            <a:r>
              <a:rPr lang="en-US" sz="1600" dirty="0" smtClean="0"/>
              <a:t> grade ELA Standards. </a:t>
            </a:r>
          </a:p>
          <a:p>
            <a:pPr eaLnBrk="1" hangingPunct="1"/>
            <a:r>
              <a:rPr lang="en-US" sz="1600" dirty="0" smtClean="0"/>
              <a:t>In his ELA class, he has accommodations and supports to access the standards. All of his texts and other printed materials are provided in a digital format, which he accesses through a text reader. He receives a chunked vocabulary list in advance of any new unit, and the special education teacher re-formats worksheets and assignments to eliminate unnecessary verbiage, emphasize key points, and to provide more space between sentences.</a:t>
            </a:r>
          </a:p>
          <a:p>
            <a:pPr eaLnBrk="1" hangingPunct="1"/>
            <a:r>
              <a:rPr lang="en-US" sz="1600" dirty="0" smtClean="0"/>
              <a:t>For the last two summers, Dustin has participated in ESY for three hours per week, to concentrate on reading skills and continue fluency practice.</a:t>
            </a:r>
            <a:br>
              <a:rPr lang="en-US" sz="1600" dirty="0" smtClean="0"/>
            </a:br>
            <a:endParaRPr lang="en-US" sz="1600" dirty="0" smtClean="0"/>
          </a:p>
          <a:p>
            <a:pPr eaLnBrk="1" hangingPunct="1"/>
            <a:endParaRPr lang="en-US" dirty="0" smtClean="0"/>
          </a:p>
        </p:txBody>
      </p:sp>
      <p:sp>
        <p:nvSpPr>
          <p:cNvPr id="5" name="Slide Number Placeholder 4"/>
          <p:cNvSpPr>
            <a:spLocks noGrp="1"/>
          </p:cNvSpPr>
          <p:nvPr>
            <p:ph type="sldNum" sz="quarter" idx="11"/>
          </p:nvPr>
        </p:nvSpPr>
        <p:spPr/>
        <p:txBody>
          <a:bodyPr/>
          <a:lstStyle/>
          <a:p>
            <a:pPr>
              <a:defRPr/>
            </a:pPr>
            <a:fld id="{AA31937F-15ED-4292-9389-9471A01BD731}" type="slidenum">
              <a:rPr lang="en-US" smtClean="0"/>
              <a:pPr>
                <a:defRPr/>
              </a:pPr>
              <a:t>11</a:t>
            </a:fld>
            <a:endParaRPr lang="en-US" dirty="0"/>
          </a:p>
        </p:txBody>
      </p:sp>
    </p:spTree>
    <p:extLst>
      <p:ext uri="{BB962C8B-B14F-4D97-AF65-F5344CB8AC3E}">
        <p14:creationId xmlns:p14="http://schemas.microsoft.com/office/powerpoint/2010/main" val="2162046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 y="228600"/>
            <a:ext cx="8686800" cy="1143000"/>
          </a:xfrm>
        </p:spPr>
        <p:txBody>
          <a:bodyPr/>
          <a:lstStyle/>
          <a:p>
            <a:pPr eaLnBrk="1" hangingPunct="1"/>
            <a:r>
              <a:rPr lang="en-US" sz="4000" dirty="0" smtClean="0"/>
              <a:t>What do we mean by educational data?</a:t>
            </a:r>
          </a:p>
        </p:txBody>
      </p:sp>
      <p:sp>
        <p:nvSpPr>
          <p:cNvPr id="12291" name="Content Placeholder 2"/>
          <p:cNvSpPr>
            <a:spLocks noGrp="1"/>
          </p:cNvSpPr>
          <p:nvPr>
            <p:ph idx="1"/>
          </p:nvPr>
        </p:nvSpPr>
        <p:spPr>
          <a:xfrm>
            <a:off x="457200" y="1295400"/>
            <a:ext cx="8229600" cy="4525963"/>
          </a:xfrm>
        </p:spPr>
        <p:txBody>
          <a:bodyPr/>
          <a:lstStyle/>
          <a:p>
            <a:pPr eaLnBrk="1" hangingPunct="1">
              <a:lnSpc>
                <a:spcPct val="80000"/>
              </a:lnSpc>
            </a:pPr>
            <a:r>
              <a:rPr lang="en-US" sz="3000" dirty="0" smtClean="0"/>
              <a:t>Educational data includes (but is not necessarily limited to)</a:t>
            </a:r>
          </a:p>
          <a:p>
            <a:pPr lvl="1" eaLnBrk="1" hangingPunct="1">
              <a:lnSpc>
                <a:spcPct val="80000"/>
              </a:lnSpc>
            </a:pPr>
            <a:r>
              <a:rPr lang="en-US" sz="2600" dirty="0" smtClean="0"/>
              <a:t>Eligibility information</a:t>
            </a:r>
          </a:p>
          <a:p>
            <a:pPr lvl="1" eaLnBrk="1" hangingPunct="1">
              <a:lnSpc>
                <a:spcPct val="80000"/>
              </a:lnSpc>
            </a:pPr>
            <a:r>
              <a:rPr lang="en-US" sz="2600" dirty="0" smtClean="0"/>
              <a:t>Progress on IEP goals and objectives</a:t>
            </a:r>
          </a:p>
          <a:p>
            <a:pPr lvl="1" eaLnBrk="1" hangingPunct="1">
              <a:lnSpc>
                <a:spcPct val="80000"/>
              </a:lnSpc>
            </a:pPr>
            <a:r>
              <a:rPr lang="en-US" sz="2600" dirty="0" smtClean="0"/>
              <a:t>Descriptions of the types of supports the student requires in order to make progress</a:t>
            </a:r>
          </a:p>
          <a:p>
            <a:pPr lvl="1" eaLnBrk="1" hangingPunct="1">
              <a:lnSpc>
                <a:spcPct val="80000"/>
              </a:lnSpc>
            </a:pPr>
            <a:r>
              <a:rPr lang="en-US" sz="2600" dirty="0" smtClean="0"/>
              <a:t>Formative and summative assessment from the classroom</a:t>
            </a:r>
          </a:p>
          <a:p>
            <a:pPr lvl="1" eaLnBrk="1" hangingPunct="1">
              <a:lnSpc>
                <a:spcPct val="80000"/>
              </a:lnSpc>
            </a:pPr>
            <a:r>
              <a:rPr lang="en-US" sz="2600" dirty="0" smtClean="0"/>
              <a:t>Participation and results of previous state-mandated test administration</a:t>
            </a:r>
          </a:p>
          <a:p>
            <a:pPr eaLnBrk="1" hangingPunct="1">
              <a:lnSpc>
                <a:spcPct val="80000"/>
              </a:lnSpc>
            </a:pPr>
            <a:r>
              <a:rPr lang="en-US" sz="3000" dirty="0" smtClean="0"/>
              <a:t>Educational data is individual for the student</a:t>
            </a:r>
          </a:p>
          <a:p>
            <a:pPr eaLnBrk="1" hangingPunct="1">
              <a:lnSpc>
                <a:spcPct val="80000"/>
              </a:lnSpc>
            </a:pPr>
            <a:r>
              <a:rPr lang="en-US" sz="3000" dirty="0" smtClean="0"/>
              <a:t>Educational data is reviewed by content area</a:t>
            </a:r>
          </a:p>
          <a:p>
            <a:pPr eaLnBrk="1" hangingPunct="1">
              <a:lnSpc>
                <a:spcPct val="80000"/>
              </a:lnSpc>
            </a:pPr>
            <a:endParaRPr lang="en-US" sz="3000" dirty="0" smtClean="0"/>
          </a:p>
          <a:p>
            <a:pPr eaLnBrk="1" hangingPunct="1">
              <a:lnSpc>
                <a:spcPct val="80000"/>
              </a:lnSpc>
            </a:pPr>
            <a:endParaRPr lang="en-US" sz="3000" dirty="0" smtClean="0"/>
          </a:p>
        </p:txBody>
      </p:sp>
      <p:sp>
        <p:nvSpPr>
          <p:cNvPr id="4" name="Slide Number Placeholder 3"/>
          <p:cNvSpPr>
            <a:spLocks noGrp="1"/>
          </p:cNvSpPr>
          <p:nvPr>
            <p:ph type="sldNum" sz="quarter" idx="11"/>
          </p:nvPr>
        </p:nvSpPr>
        <p:spPr/>
        <p:txBody>
          <a:bodyPr/>
          <a:lstStyle/>
          <a:p>
            <a:pPr>
              <a:defRPr/>
            </a:pPr>
            <a:fld id="{4AAADFDE-E0E3-4F03-9C1E-6384FEDE1E25}" type="slidenum">
              <a:rPr lang="en-US" smtClean="0"/>
              <a:pPr>
                <a:defRPr/>
              </a:pPr>
              <a:t>12</a:t>
            </a:fld>
            <a:endParaRPr lang="en-US" dirty="0"/>
          </a:p>
        </p:txBody>
      </p:sp>
    </p:spTree>
    <p:extLst>
      <p:ext uri="{BB962C8B-B14F-4D97-AF65-F5344CB8AC3E}">
        <p14:creationId xmlns:p14="http://schemas.microsoft.com/office/powerpoint/2010/main" val="1184222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74638"/>
            <a:ext cx="8686800" cy="1143000"/>
          </a:xfrm>
        </p:spPr>
        <p:txBody>
          <a:bodyPr/>
          <a:lstStyle/>
          <a:p>
            <a:pPr eaLnBrk="1" hangingPunct="1"/>
            <a:r>
              <a:rPr lang="en-US" sz="4000" dirty="0" smtClean="0"/>
              <a:t>Overview: Types of Educational Data and Decision-Making</a:t>
            </a:r>
          </a:p>
        </p:txBody>
      </p:sp>
      <p:sp>
        <p:nvSpPr>
          <p:cNvPr id="13315" name="Content Placeholder 2"/>
          <p:cNvSpPr>
            <a:spLocks noGrp="1"/>
          </p:cNvSpPr>
          <p:nvPr>
            <p:ph idx="1"/>
          </p:nvPr>
        </p:nvSpPr>
        <p:spPr>
          <a:xfrm>
            <a:off x="381000" y="1752600"/>
            <a:ext cx="8229600" cy="4525963"/>
          </a:xfrm>
        </p:spPr>
        <p:txBody>
          <a:bodyPr/>
          <a:lstStyle/>
          <a:p>
            <a:pPr eaLnBrk="1" hangingPunct="1"/>
            <a:r>
              <a:rPr lang="en-US" dirty="0" smtClean="0"/>
              <a:t>The decisions made by the IEP team should be based upon educational data:</a:t>
            </a:r>
          </a:p>
          <a:p>
            <a:pPr lvl="1" eaLnBrk="1" hangingPunct="1"/>
            <a:r>
              <a:rPr lang="en-US" dirty="0" smtClean="0"/>
              <a:t>Goals and, if appropriate, objectives</a:t>
            </a:r>
          </a:p>
          <a:p>
            <a:pPr lvl="1" eaLnBrk="1" hangingPunct="1"/>
            <a:r>
              <a:rPr lang="en-US" dirty="0" smtClean="0"/>
              <a:t>Services and supports</a:t>
            </a:r>
          </a:p>
          <a:p>
            <a:pPr lvl="1" eaLnBrk="1" hangingPunct="1"/>
            <a:r>
              <a:rPr lang="en-US" dirty="0" smtClean="0"/>
              <a:t>Instructional and testing accommodations</a:t>
            </a:r>
          </a:p>
          <a:p>
            <a:pPr lvl="1" eaLnBrk="1" hangingPunct="1"/>
            <a:r>
              <a:rPr lang="en-US" dirty="0" smtClean="0"/>
              <a:t>State-mandated test in which the student will participate</a:t>
            </a:r>
          </a:p>
          <a:p>
            <a:pPr eaLnBrk="1" hangingPunct="1"/>
            <a:endParaRPr lang="en-US" dirty="0" smtClean="0"/>
          </a:p>
        </p:txBody>
      </p:sp>
      <p:sp>
        <p:nvSpPr>
          <p:cNvPr id="4" name="Slide Number Placeholder 3"/>
          <p:cNvSpPr>
            <a:spLocks noGrp="1"/>
          </p:cNvSpPr>
          <p:nvPr>
            <p:ph type="sldNum" sz="quarter" idx="11"/>
          </p:nvPr>
        </p:nvSpPr>
        <p:spPr/>
        <p:txBody>
          <a:bodyPr/>
          <a:lstStyle/>
          <a:p>
            <a:pPr>
              <a:defRPr/>
            </a:pPr>
            <a:fld id="{2D14DEFE-D336-4C5B-A8CA-0F2BFAB9EECC}" type="slidenum">
              <a:rPr lang="en-US" smtClean="0"/>
              <a:pPr>
                <a:defRPr/>
              </a:pPr>
              <a:t>13</a:t>
            </a:fld>
            <a:endParaRPr lang="en-US" dirty="0"/>
          </a:p>
        </p:txBody>
      </p:sp>
    </p:spTree>
    <p:extLst>
      <p:ext uri="{BB962C8B-B14F-4D97-AF65-F5344CB8AC3E}">
        <p14:creationId xmlns:p14="http://schemas.microsoft.com/office/powerpoint/2010/main" val="2491907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Pieces of Educational Data:</a:t>
            </a:r>
            <a:br>
              <a:rPr lang="en-US" dirty="0" smtClean="0"/>
            </a:br>
            <a:r>
              <a:rPr lang="en-US" dirty="0" smtClean="0"/>
              <a:t>Eligibility Information</a:t>
            </a:r>
          </a:p>
        </p:txBody>
      </p:sp>
      <p:sp>
        <p:nvSpPr>
          <p:cNvPr id="14339" name="Content Placeholder 2"/>
          <p:cNvSpPr>
            <a:spLocks noGrp="1"/>
          </p:cNvSpPr>
          <p:nvPr>
            <p:ph idx="1"/>
          </p:nvPr>
        </p:nvSpPr>
        <p:spPr>
          <a:xfrm>
            <a:off x="457200" y="1828800"/>
            <a:ext cx="8229600" cy="4373563"/>
          </a:xfrm>
        </p:spPr>
        <p:txBody>
          <a:bodyPr/>
          <a:lstStyle/>
          <a:p>
            <a:pPr eaLnBrk="1" hangingPunct="1"/>
            <a:r>
              <a:rPr lang="en-US" sz="2800" dirty="0" smtClean="0"/>
              <a:t>Provides a description of the relative strengths and needs of the student</a:t>
            </a:r>
          </a:p>
          <a:p>
            <a:pPr lvl="1" eaLnBrk="1" hangingPunct="1"/>
            <a:r>
              <a:rPr lang="en-US" sz="2400" dirty="0" smtClean="0"/>
              <a:t>In relation to overall psychological processes</a:t>
            </a:r>
          </a:p>
          <a:p>
            <a:pPr lvl="1" eaLnBrk="1" hangingPunct="1"/>
            <a:r>
              <a:rPr lang="en-US" sz="2400" dirty="0" smtClean="0"/>
              <a:t>In relation to general learning constructs</a:t>
            </a:r>
          </a:p>
          <a:p>
            <a:pPr lvl="1" eaLnBrk="1" hangingPunct="1"/>
            <a:r>
              <a:rPr lang="en-US" sz="2400" dirty="0" smtClean="0"/>
              <a:t>In relation to relative life skills</a:t>
            </a:r>
          </a:p>
          <a:p>
            <a:pPr eaLnBrk="1" hangingPunct="1"/>
            <a:r>
              <a:rPr lang="en-US" sz="2800" dirty="0" smtClean="0"/>
              <a:t>Provides the basis for further discussion on HOW the student learns and shows learning within the curriculum</a:t>
            </a:r>
          </a:p>
          <a:p>
            <a:pPr eaLnBrk="1" hangingPunct="1"/>
            <a:endParaRPr lang="en-US" dirty="0" smtClean="0"/>
          </a:p>
        </p:txBody>
      </p:sp>
      <p:sp>
        <p:nvSpPr>
          <p:cNvPr id="4" name="Slide Number Placeholder 3"/>
          <p:cNvSpPr>
            <a:spLocks noGrp="1"/>
          </p:cNvSpPr>
          <p:nvPr>
            <p:ph type="sldNum" sz="quarter" idx="11"/>
          </p:nvPr>
        </p:nvSpPr>
        <p:spPr/>
        <p:txBody>
          <a:bodyPr/>
          <a:lstStyle/>
          <a:p>
            <a:pPr>
              <a:defRPr/>
            </a:pPr>
            <a:fld id="{4DC4DDED-552E-4ED8-8238-62BFC7852A04}" type="slidenum">
              <a:rPr lang="en-US" smtClean="0"/>
              <a:pPr>
                <a:defRPr/>
              </a:pPr>
              <a:t>14</a:t>
            </a:fld>
            <a:endParaRPr lang="en-US" dirty="0"/>
          </a:p>
        </p:txBody>
      </p:sp>
    </p:spTree>
    <p:extLst>
      <p:ext uri="{BB962C8B-B14F-4D97-AF65-F5344CB8AC3E}">
        <p14:creationId xmlns:p14="http://schemas.microsoft.com/office/powerpoint/2010/main" val="1055670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Pieces of Educational Data: </a:t>
            </a:r>
            <a:br>
              <a:rPr lang="en-US" dirty="0" smtClean="0"/>
            </a:br>
            <a:r>
              <a:rPr lang="en-US" dirty="0" smtClean="0"/>
              <a:t>Progress on IEP Goals and Objectives  </a:t>
            </a:r>
          </a:p>
        </p:txBody>
      </p:sp>
      <p:sp>
        <p:nvSpPr>
          <p:cNvPr id="15363" name="Content Placeholder 2"/>
          <p:cNvSpPr>
            <a:spLocks noGrp="1"/>
          </p:cNvSpPr>
          <p:nvPr>
            <p:ph idx="1"/>
          </p:nvPr>
        </p:nvSpPr>
        <p:spPr>
          <a:xfrm>
            <a:off x="457200" y="1676400"/>
            <a:ext cx="8229600" cy="4525963"/>
          </a:xfrm>
        </p:spPr>
        <p:txBody>
          <a:bodyPr/>
          <a:lstStyle/>
          <a:p>
            <a:pPr eaLnBrk="1" hangingPunct="1"/>
            <a:r>
              <a:rPr lang="en-US" sz="2800" dirty="0" smtClean="0"/>
              <a:t>IEP goals and, when appropriate, objectives must allow students to make progress within the general curriculum; for some students, IEP goals and required objectives will include the learning of relevant life skills</a:t>
            </a:r>
          </a:p>
          <a:p>
            <a:pPr eaLnBrk="1" hangingPunct="1"/>
            <a:r>
              <a:rPr lang="en-US" sz="2800" dirty="0" smtClean="0"/>
              <a:t>Progress on IEP Goals and Objectives indicate how the student is making progress</a:t>
            </a:r>
          </a:p>
          <a:p>
            <a:pPr eaLnBrk="1" hangingPunct="1"/>
            <a:r>
              <a:rPr lang="en-US" sz="2800" dirty="0" smtClean="0"/>
              <a:t>Progress indicates that appropriate services and supports are being implemented</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11"/>
          </p:nvPr>
        </p:nvSpPr>
        <p:spPr/>
        <p:txBody>
          <a:bodyPr/>
          <a:lstStyle/>
          <a:p>
            <a:pPr>
              <a:defRPr/>
            </a:pPr>
            <a:fld id="{EE509ED6-EC52-4BAF-8595-F877AC55638C}" type="slidenum">
              <a:rPr lang="en-US" smtClean="0"/>
              <a:pPr>
                <a:defRPr/>
              </a:pPr>
              <a:t>15</a:t>
            </a:fld>
            <a:endParaRPr lang="en-US" dirty="0"/>
          </a:p>
        </p:txBody>
      </p:sp>
    </p:spTree>
    <p:extLst>
      <p:ext uri="{BB962C8B-B14F-4D97-AF65-F5344CB8AC3E}">
        <p14:creationId xmlns:p14="http://schemas.microsoft.com/office/powerpoint/2010/main" val="3033695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304800"/>
            <a:ext cx="8915400" cy="1143000"/>
          </a:xfrm>
        </p:spPr>
        <p:txBody>
          <a:bodyPr/>
          <a:lstStyle/>
          <a:p>
            <a:pPr marL="24161750" indent="-24161750" eaLnBrk="1" hangingPunct="1"/>
            <a:r>
              <a:rPr lang="en-US" sz="4000" dirty="0" smtClean="0">
                <a:solidFill>
                  <a:srgbClr val="000000"/>
                </a:solidFill>
              </a:rPr>
              <a:t>Instructional Supports </a:t>
            </a:r>
          </a:p>
        </p:txBody>
      </p:sp>
      <p:sp>
        <p:nvSpPr>
          <p:cNvPr id="16387" name="Content Placeholder 2"/>
          <p:cNvSpPr>
            <a:spLocks noGrp="1"/>
          </p:cNvSpPr>
          <p:nvPr>
            <p:ph idx="1"/>
          </p:nvPr>
        </p:nvSpPr>
        <p:spPr>
          <a:xfrm>
            <a:off x="457200" y="1676400"/>
            <a:ext cx="8229600" cy="4876800"/>
          </a:xfrm>
        </p:spPr>
        <p:txBody>
          <a:bodyPr/>
          <a:lstStyle/>
          <a:p>
            <a:pPr eaLnBrk="1" hangingPunct="1"/>
            <a:r>
              <a:rPr lang="en-US" sz="2400" dirty="0" smtClean="0"/>
              <a:t>On-going scaffolding of instructional support  may be necessary for the student to make progress within the general curriculum; </a:t>
            </a:r>
          </a:p>
          <a:p>
            <a:pPr eaLnBrk="1" hangingPunct="1"/>
            <a:r>
              <a:rPr lang="en-US" sz="2400" dirty="0" smtClean="0"/>
              <a:t>For other students, the focus on instruction is through activities which provide access to the general curriculum, while reducing the depth and breadth of the curriculum </a:t>
            </a:r>
          </a:p>
          <a:p>
            <a:pPr eaLnBrk="1" hangingPunct="1"/>
            <a:r>
              <a:rPr lang="en-US" sz="2400" dirty="0" smtClean="0"/>
              <a:t>The description of types of scaffolding and supports needed provides a basis for understanding HOW the student is making progress and showing what they know and can do</a:t>
            </a:r>
          </a:p>
          <a:p>
            <a:pPr eaLnBrk="1" hangingPunct="1"/>
            <a:r>
              <a:rPr lang="en-US" sz="2400" dirty="0" smtClean="0"/>
              <a:t>Should be reviewed for EACH general curriculum content area</a:t>
            </a:r>
          </a:p>
        </p:txBody>
      </p:sp>
      <p:sp>
        <p:nvSpPr>
          <p:cNvPr id="4" name="Slide Number Placeholder 3"/>
          <p:cNvSpPr>
            <a:spLocks noGrp="1"/>
          </p:cNvSpPr>
          <p:nvPr>
            <p:ph type="sldNum" sz="quarter" idx="11"/>
          </p:nvPr>
        </p:nvSpPr>
        <p:spPr/>
        <p:txBody>
          <a:bodyPr/>
          <a:lstStyle/>
          <a:p>
            <a:pPr>
              <a:defRPr/>
            </a:pPr>
            <a:fld id="{464C659C-9E93-4DC8-B22C-AEBFEE21A1D4}" type="slidenum">
              <a:rPr lang="en-US" smtClean="0"/>
              <a:pPr>
                <a:defRPr/>
              </a:pPr>
              <a:t>16</a:t>
            </a:fld>
            <a:endParaRPr lang="en-US" dirty="0"/>
          </a:p>
        </p:txBody>
      </p:sp>
    </p:spTree>
    <p:extLst>
      <p:ext uri="{BB962C8B-B14F-4D97-AF65-F5344CB8AC3E}">
        <p14:creationId xmlns:p14="http://schemas.microsoft.com/office/powerpoint/2010/main" val="1955959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z="3200" dirty="0" smtClean="0"/>
              <a:t/>
            </a:r>
            <a:br>
              <a:rPr lang="en-US" sz="3200" dirty="0" smtClean="0"/>
            </a:br>
            <a:r>
              <a:rPr lang="en-US" sz="3200" dirty="0" smtClean="0"/>
              <a:t>Pieces of Educational Data:</a:t>
            </a:r>
            <a:br>
              <a:rPr lang="en-US" sz="3200" dirty="0" smtClean="0"/>
            </a:br>
            <a:r>
              <a:rPr lang="en-US" sz="3200" dirty="0" smtClean="0"/>
              <a:t>Formative and Summative Classroom Data</a:t>
            </a:r>
            <a:r>
              <a:rPr lang="en-US" sz="3600" dirty="0" smtClean="0"/>
              <a:t/>
            </a:r>
            <a:br>
              <a:rPr lang="en-US" sz="3600" dirty="0" smtClean="0"/>
            </a:br>
            <a:endParaRPr lang="en-US" sz="3600" dirty="0" smtClean="0"/>
          </a:p>
        </p:txBody>
      </p:sp>
      <p:sp>
        <p:nvSpPr>
          <p:cNvPr id="17411" name="Content Placeholder 2"/>
          <p:cNvSpPr>
            <a:spLocks noGrp="1"/>
          </p:cNvSpPr>
          <p:nvPr>
            <p:ph idx="1"/>
          </p:nvPr>
        </p:nvSpPr>
        <p:spPr>
          <a:xfrm>
            <a:off x="457200" y="1905000"/>
            <a:ext cx="8229600" cy="4221163"/>
          </a:xfrm>
        </p:spPr>
        <p:txBody>
          <a:bodyPr/>
          <a:lstStyle/>
          <a:p>
            <a:pPr eaLnBrk="1" hangingPunct="1"/>
            <a:r>
              <a:rPr lang="en-US" sz="2800" dirty="0" smtClean="0"/>
              <a:t>ALL students with disabilities should have both formative and summative classroom data</a:t>
            </a:r>
          </a:p>
          <a:p>
            <a:pPr eaLnBrk="1" hangingPunct="1"/>
            <a:r>
              <a:rPr lang="en-US" sz="2800" dirty="0" smtClean="0"/>
              <a:t>Formative and summative classroom indicates:</a:t>
            </a:r>
          </a:p>
          <a:p>
            <a:pPr lvl="1" eaLnBrk="1" hangingPunct="1"/>
            <a:r>
              <a:rPr lang="en-US" sz="2400" dirty="0" smtClean="0"/>
              <a:t>The effectiveness of the educational program</a:t>
            </a:r>
          </a:p>
          <a:p>
            <a:pPr lvl="1" eaLnBrk="1" hangingPunct="1"/>
            <a:r>
              <a:rPr lang="en-US" sz="2400" dirty="0" smtClean="0"/>
              <a:t>The effectiveness of scaffolds and supports</a:t>
            </a:r>
          </a:p>
          <a:p>
            <a:pPr lvl="1" eaLnBrk="1" hangingPunct="1"/>
            <a:r>
              <a:rPr lang="en-US" sz="2400" dirty="0" smtClean="0"/>
              <a:t>How quickly the student makes progress within the general curriculum</a:t>
            </a:r>
          </a:p>
        </p:txBody>
      </p:sp>
      <p:sp>
        <p:nvSpPr>
          <p:cNvPr id="4" name="Slide Number Placeholder 3"/>
          <p:cNvSpPr>
            <a:spLocks noGrp="1"/>
          </p:cNvSpPr>
          <p:nvPr>
            <p:ph type="sldNum" sz="quarter" idx="11"/>
          </p:nvPr>
        </p:nvSpPr>
        <p:spPr/>
        <p:txBody>
          <a:bodyPr/>
          <a:lstStyle/>
          <a:p>
            <a:pPr>
              <a:defRPr/>
            </a:pPr>
            <a:fld id="{0ACF3740-9D62-4D8C-9E6F-F1A543C28DB1}" type="slidenum">
              <a:rPr lang="en-US" smtClean="0"/>
              <a:pPr>
                <a:defRPr/>
              </a:pPr>
              <a:t>17</a:t>
            </a:fld>
            <a:endParaRPr lang="en-US" dirty="0"/>
          </a:p>
        </p:txBody>
      </p:sp>
    </p:spTree>
    <p:extLst>
      <p:ext uri="{BB962C8B-B14F-4D97-AF65-F5344CB8AC3E}">
        <p14:creationId xmlns:p14="http://schemas.microsoft.com/office/powerpoint/2010/main" val="1280977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3600" dirty="0" smtClean="0"/>
              <a:t>Pieces of Educational Data:</a:t>
            </a:r>
            <a:br>
              <a:rPr lang="en-US" sz="3600" dirty="0" smtClean="0"/>
            </a:br>
            <a:r>
              <a:rPr lang="en-US" sz="3600" dirty="0" smtClean="0"/>
              <a:t>Previous Participation in State-Mandated Testing </a:t>
            </a:r>
          </a:p>
        </p:txBody>
      </p:sp>
      <p:sp>
        <p:nvSpPr>
          <p:cNvPr id="18435" name="Content Placeholder 2"/>
          <p:cNvSpPr>
            <a:spLocks noGrp="1"/>
          </p:cNvSpPr>
          <p:nvPr>
            <p:ph idx="1"/>
          </p:nvPr>
        </p:nvSpPr>
        <p:spPr>
          <a:xfrm>
            <a:off x="457200" y="1752600"/>
            <a:ext cx="8229600" cy="4525963"/>
          </a:xfrm>
        </p:spPr>
        <p:txBody>
          <a:bodyPr/>
          <a:lstStyle/>
          <a:p>
            <a:pPr eaLnBrk="1" hangingPunct="1"/>
            <a:r>
              <a:rPr lang="en-US" sz="2800" dirty="0" smtClean="0"/>
              <a:t>Previous participation in state-mandated testing and results of such testing</a:t>
            </a:r>
          </a:p>
          <a:p>
            <a:pPr eaLnBrk="1" hangingPunct="1"/>
            <a:r>
              <a:rPr lang="en-US" sz="2800" dirty="0" smtClean="0"/>
              <a:t>Results are reviewed for each content area</a:t>
            </a:r>
          </a:p>
          <a:p>
            <a:pPr eaLnBrk="1" hangingPunct="1"/>
            <a:r>
              <a:rPr lang="en-US" sz="2800" dirty="0" smtClean="0"/>
              <a:t>Results are reviewed by the supports provided during test administration</a:t>
            </a:r>
          </a:p>
          <a:p>
            <a:pPr eaLnBrk="1" hangingPunct="1"/>
            <a:r>
              <a:rPr lang="en-US" sz="2800" dirty="0" smtClean="0"/>
              <a:t>Results are reviewed IN LIGHT OF </a:t>
            </a:r>
          </a:p>
          <a:p>
            <a:pPr lvl="1" eaLnBrk="1" hangingPunct="1"/>
            <a:r>
              <a:rPr lang="en-US" sz="2400" dirty="0" smtClean="0"/>
              <a:t>the achievement standard appropriate for the test</a:t>
            </a:r>
          </a:p>
          <a:p>
            <a:pPr lvl="1" eaLnBrk="1" hangingPunct="1"/>
            <a:r>
              <a:rPr lang="en-US" sz="2400" dirty="0" smtClean="0"/>
              <a:t>other current educational data</a:t>
            </a:r>
          </a:p>
        </p:txBody>
      </p:sp>
      <p:sp>
        <p:nvSpPr>
          <p:cNvPr id="4" name="Slide Number Placeholder 3"/>
          <p:cNvSpPr>
            <a:spLocks noGrp="1"/>
          </p:cNvSpPr>
          <p:nvPr>
            <p:ph type="sldNum" sz="quarter" idx="11"/>
          </p:nvPr>
        </p:nvSpPr>
        <p:spPr/>
        <p:txBody>
          <a:bodyPr/>
          <a:lstStyle/>
          <a:p>
            <a:pPr>
              <a:defRPr/>
            </a:pPr>
            <a:fld id="{91B018A7-DCF5-43E5-847A-55EEE73E4135}" type="slidenum">
              <a:rPr lang="en-US" smtClean="0"/>
              <a:pPr>
                <a:defRPr/>
              </a:pPr>
              <a:t>18</a:t>
            </a:fld>
            <a:endParaRPr lang="en-US" dirty="0"/>
          </a:p>
        </p:txBody>
      </p:sp>
    </p:spTree>
    <p:extLst>
      <p:ext uri="{BB962C8B-B14F-4D97-AF65-F5344CB8AC3E}">
        <p14:creationId xmlns:p14="http://schemas.microsoft.com/office/powerpoint/2010/main" val="3525559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762000" y="2743200"/>
            <a:ext cx="7924800" cy="1470025"/>
          </a:xfrm>
        </p:spPr>
        <p:txBody>
          <a:bodyPr/>
          <a:lstStyle/>
          <a:p>
            <a:pPr eaLnBrk="1" hangingPunct="1"/>
            <a:r>
              <a:rPr lang="en-US" dirty="0" smtClean="0"/>
              <a:t>CRCT-M Participation Guidelines</a:t>
            </a:r>
          </a:p>
        </p:txBody>
      </p:sp>
      <p:sp>
        <p:nvSpPr>
          <p:cNvPr id="3" name="Slide Number Placeholder 2"/>
          <p:cNvSpPr>
            <a:spLocks noGrp="1"/>
          </p:cNvSpPr>
          <p:nvPr>
            <p:ph type="sldNum" sz="quarter" idx="11"/>
          </p:nvPr>
        </p:nvSpPr>
        <p:spPr/>
        <p:txBody>
          <a:bodyPr/>
          <a:lstStyle/>
          <a:p>
            <a:pPr>
              <a:defRPr/>
            </a:pPr>
            <a:fld id="{F355925D-271B-4366-9A43-C8F69A9ED2E7}"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Agenda</a:t>
            </a:r>
          </a:p>
        </p:txBody>
      </p:sp>
      <p:sp>
        <p:nvSpPr>
          <p:cNvPr id="3075" name="Content Placeholder 2"/>
          <p:cNvSpPr>
            <a:spLocks noGrp="1"/>
          </p:cNvSpPr>
          <p:nvPr>
            <p:ph idx="1"/>
          </p:nvPr>
        </p:nvSpPr>
        <p:spPr/>
        <p:txBody>
          <a:bodyPr/>
          <a:lstStyle/>
          <a:p>
            <a:pPr marL="514350" indent="-514350" eaLnBrk="1" hangingPunct="1">
              <a:buFont typeface="Calibri" pitchFamily="34" charset="0"/>
              <a:buAutoNum type="arabicPeriod"/>
            </a:pPr>
            <a:r>
              <a:rPr lang="en-US" dirty="0" smtClean="0"/>
              <a:t>What is the CRCT-M?</a:t>
            </a:r>
          </a:p>
          <a:p>
            <a:pPr marL="514350" indent="-514350" eaLnBrk="1" hangingPunct="1">
              <a:buFont typeface="Calibri" pitchFamily="34" charset="0"/>
              <a:buAutoNum type="arabicPeriod"/>
            </a:pPr>
            <a:r>
              <a:rPr lang="en-US" dirty="0" smtClean="0"/>
              <a:t>Who are the students?  </a:t>
            </a:r>
          </a:p>
          <a:p>
            <a:pPr marL="514350" indent="-514350" eaLnBrk="1" hangingPunct="1">
              <a:buFont typeface="Calibri" pitchFamily="34" charset="0"/>
              <a:buAutoNum type="arabicPeriod"/>
            </a:pPr>
            <a:r>
              <a:rPr lang="en-US" dirty="0" smtClean="0"/>
              <a:t>Standards-Based IEPs</a:t>
            </a:r>
          </a:p>
          <a:p>
            <a:pPr marL="514350" indent="-514350" eaLnBrk="1" hangingPunct="1">
              <a:buFont typeface="Calibri" pitchFamily="34" charset="0"/>
              <a:buAutoNum type="arabicPeriod"/>
            </a:pPr>
            <a:r>
              <a:rPr lang="en-US" dirty="0" smtClean="0"/>
              <a:t>CRCT-M Participation Guidelines</a:t>
            </a:r>
          </a:p>
          <a:p>
            <a:pPr marL="514350" indent="-514350" eaLnBrk="1" hangingPunct="1">
              <a:buFont typeface="Calibri" pitchFamily="34" charset="0"/>
              <a:buAutoNum type="arabicPeriod"/>
            </a:pPr>
            <a:r>
              <a:rPr lang="en-US" dirty="0" smtClean="0"/>
              <a:t>Questions &amp; Answers</a:t>
            </a:r>
          </a:p>
          <a:p>
            <a:pPr marL="514350" indent="-514350" eaLnBrk="1" hangingPunct="1"/>
            <a:endParaRPr lang="en-US" dirty="0" smtClean="0"/>
          </a:p>
          <a:p>
            <a:pPr marL="514350" indent="-514350" eaLnBrk="1" hangingPunct="1"/>
            <a:endParaRPr lang="en-US" dirty="0" smtClean="0"/>
          </a:p>
          <a:p>
            <a:pPr marL="514350" indent="-514350" eaLnBrk="1" hangingPunct="1"/>
            <a:endParaRPr lang="en-US" dirty="0" smtClean="0"/>
          </a:p>
        </p:txBody>
      </p:sp>
      <p:sp>
        <p:nvSpPr>
          <p:cNvPr id="4" name="Slide Number Placeholder 3"/>
          <p:cNvSpPr>
            <a:spLocks noGrp="1"/>
          </p:cNvSpPr>
          <p:nvPr>
            <p:ph type="sldNum" sz="quarter" idx="11"/>
          </p:nvPr>
        </p:nvSpPr>
        <p:spPr/>
        <p:txBody>
          <a:bodyPr/>
          <a:lstStyle/>
          <a:p>
            <a:pPr>
              <a:defRPr/>
            </a:pPr>
            <a:fld id="{6837D4E7-C5A2-4A4B-A5D3-C31D3AA65028}"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CRCT-M Participation Guidelines</a:t>
            </a:r>
          </a:p>
        </p:txBody>
      </p:sp>
      <p:sp>
        <p:nvSpPr>
          <p:cNvPr id="20483" name="Content Placeholder 2"/>
          <p:cNvSpPr>
            <a:spLocks noGrp="1"/>
          </p:cNvSpPr>
          <p:nvPr>
            <p:ph idx="1"/>
          </p:nvPr>
        </p:nvSpPr>
        <p:spPr>
          <a:xfrm>
            <a:off x="457200" y="1143000"/>
            <a:ext cx="8229600" cy="4525963"/>
          </a:xfrm>
        </p:spPr>
        <p:txBody>
          <a:bodyPr/>
          <a:lstStyle/>
          <a:p>
            <a:pPr eaLnBrk="1" hangingPunct="1"/>
            <a:r>
              <a:rPr lang="en-US" sz="2800" dirty="0" smtClean="0"/>
              <a:t>These guidelines </a:t>
            </a:r>
            <a:r>
              <a:rPr lang="en-US" sz="2800" u="sng" dirty="0" smtClean="0"/>
              <a:t>must</a:t>
            </a:r>
            <a:r>
              <a:rPr lang="en-US" sz="2800" dirty="0" smtClean="0"/>
              <a:t> be considered by the IEP team.</a:t>
            </a:r>
          </a:p>
          <a:p>
            <a:pPr eaLnBrk="1" hangingPunct="1"/>
            <a:r>
              <a:rPr lang="en-US" sz="2800" dirty="0" smtClean="0"/>
              <a:t>IEP teams must be trained.</a:t>
            </a:r>
          </a:p>
          <a:p>
            <a:pPr eaLnBrk="1" hangingPunct="1"/>
            <a:r>
              <a:rPr lang="en-US" sz="2800" dirty="0" smtClean="0"/>
              <a:t>The process is iterative – the IEP team must consider each criteria for each content area (Reading, ELA, Mathematics).</a:t>
            </a:r>
          </a:p>
          <a:p>
            <a:pPr eaLnBrk="1" hangingPunct="1"/>
            <a:r>
              <a:rPr lang="en-US" sz="2800" dirty="0" smtClean="0"/>
              <a:t>IEP teams must document where in the IEP supporting evidence exists.</a:t>
            </a:r>
          </a:p>
          <a:p>
            <a:pPr marL="0" indent="0" eaLnBrk="1" hangingPunct="1">
              <a:buNone/>
            </a:pPr>
            <a:endParaRPr lang="en-US" sz="1400" dirty="0" smtClean="0"/>
          </a:p>
          <a:p>
            <a:pPr marL="0" indent="0" eaLnBrk="1" hangingPunct="1">
              <a:buNone/>
            </a:pPr>
            <a:r>
              <a:rPr lang="en-US" sz="1400" b="1" dirty="0">
                <a:hlinkClick r:id="rId3"/>
              </a:rPr>
              <a:t>http://</a:t>
            </a:r>
            <a:r>
              <a:rPr lang="en-US" sz="1400" b="1" dirty="0" smtClean="0">
                <a:hlinkClick r:id="rId3"/>
              </a:rPr>
              <a:t>www.gadoe.org/Curriculum-Instruction-and-Assessment/Assessment/Pages/CRCTM-Resources.aspx</a:t>
            </a:r>
            <a:endParaRPr lang="en-US" sz="1400" b="1" dirty="0" smtClean="0"/>
          </a:p>
          <a:p>
            <a:pPr marL="0" indent="0" eaLnBrk="1" hangingPunct="1">
              <a:buNone/>
            </a:pPr>
            <a:endParaRPr lang="en-US" sz="1400" b="1" dirty="0" smtClean="0"/>
          </a:p>
        </p:txBody>
      </p:sp>
      <p:sp>
        <p:nvSpPr>
          <p:cNvPr id="4" name="Slide Number Placeholder 3"/>
          <p:cNvSpPr>
            <a:spLocks noGrp="1"/>
          </p:cNvSpPr>
          <p:nvPr>
            <p:ph type="sldNum" sz="quarter" idx="11"/>
          </p:nvPr>
        </p:nvSpPr>
        <p:spPr/>
        <p:txBody>
          <a:bodyPr/>
          <a:lstStyle/>
          <a:p>
            <a:pPr>
              <a:defRPr/>
            </a:pPr>
            <a:fld id="{CC1CAA22-CE40-405B-90D4-4765C2250E98}"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t>CRCT-M Participation Guidelines</a:t>
            </a:r>
          </a:p>
        </p:txBody>
      </p:sp>
      <p:sp>
        <p:nvSpPr>
          <p:cNvPr id="21507" name="Content Placeholder 2"/>
          <p:cNvSpPr>
            <a:spLocks noGrp="1"/>
          </p:cNvSpPr>
          <p:nvPr>
            <p:ph idx="1"/>
          </p:nvPr>
        </p:nvSpPr>
        <p:spPr/>
        <p:txBody>
          <a:bodyPr/>
          <a:lstStyle/>
          <a:p>
            <a:pPr eaLnBrk="1" hangingPunct="1">
              <a:defRPr/>
            </a:pPr>
            <a:r>
              <a:rPr lang="en-US" dirty="0" smtClean="0"/>
              <a:t>The completed participation guidelines should become part of the IEP.</a:t>
            </a:r>
          </a:p>
          <a:p>
            <a:pPr marL="0" indent="0" eaLnBrk="1" hangingPunct="1">
              <a:buNone/>
              <a:defRPr/>
            </a:pPr>
            <a:endParaRPr lang="en-US" dirty="0" smtClean="0"/>
          </a:p>
          <a:p>
            <a:pPr eaLnBrk="1" hangingPunct="1">
              <a:defRPr/>
            </a:pPr>
            <a:r>
              <a:rPr lang="en-US" dirty="0" smtClean="0"/>
              <a:t>IEPs will be monitored for compliance.</a:t>
            </a:r>
          </a:p>
          <a:p>
            <a:pPr eaLnBrk="1" hangingPunct="1">
              <a:defRPr/>
            </a:pPr>
            <a:endParaRPr lang="en-US" dirty="0" smtClean="0"/>
          </a:p>
          <a:p>
            <a:pPr marL="0" indent="0" eaLnBrk="1" hangingPunct="1">
              <a:buFont typeface="Arial" charset="0"/>
              <a:buNone/>
              <a:defRPr/>
            </a:pPr>
            <a:endParaRPr lang="en-US" dirty="0" smtClean="0"/>
          </a:p>
        </p:txBody>
      </p:sp>
      <p:sp>
        <p:nvSpPr>
          <p:cNvPr id="4" name="Slide Number Placeholder 3"/>
          <p:cNvSpPr>
            <a:spLocks noGrp="1"/>
          </p:cNvSpPr>
          <p:nvPr>
            <p:ph type="sldNum" sz="quarter" idx="11"/>
          </p:nvPr>
        </p:nvSpPr>
        <p:spPr/>
        <p:txBody>
          <a:bodyPr/>
          <a:lstStyle/>
          <a:p>
            <a:pPr>
              <a:defRPr/>
            </a:pPr>
            <a:fld id="{A6BE451A-3867-4F44-94A2-E2E1E9F54BA1}"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944562"/>
          </a:xfrm>
        </p:spPr>
        <p:txBody>
          <a:bodyPr/>
          <a:lstStyle/>
          <a:p>
            <a:pPr eaLnBrk="1" hangingPunct="1"/>
            <a:r>
              <a:rPr lang="en-US" dirty="0" smtClean="0"/>
              <a:t>CRCT-M Participation Guidelines</a:t>
            </a:r>
            <a:br>
              <a:rPr lang="en-US" dirty="0" smtClean="0"/>
            </a:br>
            <a:endParaRPr lang="en-US" sz="1600" dirty="0" smtClean="0"/>
          </a:p>
        </p:txBody>
      </p:sp>
      <p:sp>
        <p:nvSpPr>
          <p:cNvPr id="22531" name="Content Placeholder 2"/>
          <p:cNvSpPr>
            <a:spLocks noGrp="1"/>
          </p:cNvSpPr>
          <p:nvPr>
            <p:ph idx="1"/>
          </p:nvPr>
        </p:nvSpPr>
        <p:spPr>
          <a:xfrm>
            <a:off x="457200" y="1219200"/>
            <a:ext cx="8229600" cy="4906963"/>
          </a:xfrm>
        </p:spPr>
        <p:txBody>
          <a:bodyPr/>
          <a:lstStyle/>
          <a:p>
            <a:pPr marL="514350" indent="-514350" eaLnBrk="1" hangingPunct="1">
              <a:buFont typeface="Calibri" pitchFamily="34" charset="0"/>
              <a:buAutoNum type="arabicPeriod"/>
            </a:pPr>
            <a:r>
              <a:rPr lang="en-US" sz="1600" i="1" dirty="0" smtClean="0"/>
              <a:t>The student’s disability has precluded the student from achieving grade-level proficiency, as demonstrated by the student’s performance on the previous year’s state-mandated test (i.e., CRCT) in the content area under consideration or another state’s assessment, if appropriate.</a:t>
            </a:r>
          </a:p>
          <a:p>
            <a:pPr marL="914400" lvl="1" indent="-514350" eaLnBrk="1" hangingPunct="1"/>
            <a:r>
              <a:rPr lang="en-US" sz="1400" i="1" dirty="0" smtClean="0"/>
              <a:t>What is it about the student’s disability that makes it difficult for the student to learn?   Indicate where this is documented in the IEP.</a:t>
            </a:r>
          </a:p>
          <a:p>
            <a:pPr marL="914400" lvl="1" indent="-514350" eaLnBrk="1" hangingPunct="1">
              <a:buFont typeface="Arial" charset="0"/>
              <a:buNone/>
            </a:pPr>
            <a:endParaRPr lang="en-US" sz="1400" i="1" dirty="0" smtClean="0"/>
          </a:p>
          <a:p>
            <a:pPr marL="514350" indent="-514350" eaLnBrk="1" hangingPunct="1">
              <a:buFont typeface="Calibri" pitchFamily="34" charset="0"/>
              <a:buAutoNum type="arabicPeriod"/>
            </a:pPr>
            <a:r>
              <a:rPr lang="en-US" sz="1600" i="1" dirty="0" smtClean="0"/>
              <a:t>The student’s progress to date in response to appropriate instruction, including special education and related services designed to address the student’s individual needs, is such that, even if significant growth occurs, the IEP team is reasonably certain that the student will not achieve grade-level proficiency within the year covered by the student’s IEP. The determination of the student’s progress has been based on multiple measurements (i.e. benchmarks, unit assessments, progress monitoring, etc.), that are valid for the content area under consideration and that have been collected over a period of time.   </a:t>
            </a:r>
          </a:p>
          <a:p>
            <a:pPr marL="914400" lvl="1" indent="-514350" eaLnBrk="1" hangingPunct="1"/>
            <a:r>
              <a:rPr lang="en-US" sz="1400" i="1" dirty="0" smtClean="0"/>
              <a:t>Indicate where this information is documented in the IEP.</a:t>
            </a:r>
          </a:p>
          <a:p>
            <a:pPr marL="514350" indent="-514350" eaLnBrk="1" hangingPunct="1">
              <a:buFont typeface="Calibri" pitchFamily="34" charset="0"/>
              <a:buAutoNum type="arabicPeriod"/>
            </a:pPr>
            <a:endParaRPr lang="en-US" sz="1600" i="1" dirty="0" smtClean="0"/>
          </a:p>
          <a:p>
            <a:pPr marL="514350" indent="-514350" eaLnBrk="1" hangingPunct="1">
              <a:buFont typeface="Calibri" pitchFamily="34" charset="0"/>
              <a:buAutoNum type="arabicPeriod"/>
            </a:pPr>
            <a:endParaRPr lang="en-US" dirty="0" smtClean="0"/>
          </a:p>
        </p:txBody>
      </p:sp>
      <p:sp>
        <p:nvSpPr>
          <p:cNvPr id="4" name="Slide Number Placeholder 3"/>
          <p:cNvSpPr>
            <a:spLocks noGrp="1"/>
          </p:cNvSpPr>
          <p:nvPr>
            <p:ph type="sldNum" sz="quarter" idx="11"/>
          </p:nvPr>
        </p:nvSpPr>
        <p:spPr/>
        <p:txBody>
          <a:bodyPr/>
          <a:lstStyle/>
          <a:p>
            <a:pPr>
              <a:defRPr/>
            </a:pPr>
            <a:fld id="{E38DB700-7088-4FF5-AFED-13E5FF25770C}"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944562"/>
          </a:xfrm>
        </p:spPr>
        <p:txBody>
          <a:bodyPr/>
          <a:lstStyle/>
          <a:p>
            <a:pPr eaLnBrk="1" hangingPunct="1"/>
            <a:r>
              <a:rPr lang="en-US" dirty="0" smtClean="0"/>
              <a:t>CRCT-M Participation Guidelines</a:t>
            </a:r>
            <a:br>
              <a:rPr lang="en-US" dirty="0" smtClean="0"/>
            </a:br>
            <a:endParaRPr lang="en-US" sz="1600" dirty="0" smtClean="0"/>
          </a:p>
        </p:txBody>
      </p:sp>
      <p:sp>
        <p:nvSpPr>
          <p:cNvPr id="24579" name="Content Placeholder 2"/>
          <p:cNvSpPr>
            <a:spLocks noGrp="1"/>
          </p:cNvSpPr>
          <p:nvPr>
            <p:ph idx="1"/>
          </p:nvPr>
        </p:nvSpPr>
        <p:spPr>
          <a:xfrm>
            <a:off x="457200" y="990600"/>
            <a:ext cx="8229600" cy="5029200"/>
          </a:xfrm>
        </p:spPr>
        <p:txBody>
          <a:bodyPr/>
          <a:lstStyle/>
          <a:p>
            <a:pPr marL="514350" indent="-514350" eaLnBrk="1" hangingPunct="1">
              <a:buFont typeface="Calibri" charset="0"/>
              <a:buAutoNum type="arabicPeriod" startAt="3"/>
              <a:defRPr/>
            </a:pPr>
            <a:r>
              <a:rPr lang="en-US" sz="1600" i="1" dirty="0" smtClean="0"/>
              <a:t>For each content area under consideration, the student has access to and instruction in the state-mandated content standards  for the grade in which the student is enrolled. The student’s IEP includes goals that: 1) are related to the content area under consideration; 2) support access to the grade level content standards; and 3) are designed to promote the student’s progress in the content area standards. </a:t>
            </a:r>
            <a:endParaRPr lang="en-US" sz="1400" i="1" dirty="0" smtClean="0"/>
          </a:p>
          <a:p>
            <a:pPr marL="914400" lvl="1" indent="-514350" eaLnBrk="1" hangingPunct="1">
              <a:defRPr/>
            </a:pPr>
            <a:r>
              <a:rPr lang="en-US" sz="1600" i="1" dirty="0" smtClean="0"/>
              <a:t>Indicate where this information is documented in the IEP.</a:t>
            </a:r>
            <a:endParaRPr lang="en-US" sz="1400" i="1" dirty="0" smtClean="0"/>
          </a:p>
          <a:p>
            <a:pPr marL="514350" indent="-514350" eaLnBrk="1" hangingPunct="1">
              <a:buFont typeface="Calibri" charset="0"/>
              <a:buAutoNum type="arabicPeriod" startAt="4"/>
              <a:defRPr/>
            </a:pPr>
            <a:r>
              <a:rPr lang="en-US" sz="1600" i="1" dirty="0" smtClean="0"/>
              <a:t>For each content area under consideration, in the previous year the student:</a:t>
            </a:r>
          </a:p>
          <a:p>
            <a:pPr marL="914400" lvl="1" indent="-514350" eaLnBrk="1" hangingPunct="1">
              <a:defRPr/>
            </a:pPr>
            <a:r>
              <a:rPr lang="en-US" sz="1600" i="1" dirty="0" smtClean="0"/>
              <a:t>did not meet the standard for the state-mandated test (CRCT or was not proficient on another state’s assessment) OR </a:t>
            </a:r>
          </a:p>
          <a:p>
            <a:pPr marL="914400" lvl="1" indent="-514350" eaLnBrk="1" hangingPunct="1">
              <a:defRPr/>
            </a:pPr>
            <a:r>
              <a:rPr lang="en-US" sz="1600" i="1" dirty="0" smtClean="0"/>
              <a:t>reached extending progress on the GAA for the content area OR </a:t>
            </a:r>
          </a:p>
          <a:p>
            <a:pPr marL="914400" lvl="1" indent="-514350" eaLnBrk="1" hangingPunct="1">
              <a:defRPr/>
            </a:pPr>
            <a:r>
              <a:rPr lang="en-US" sz="1600" b="1" i="1" dirty="0" smtClean="0"/>
              <a:t>Did not achieve the advanced score of “Basic Proficiency” for two or more consecutive years </a:t>
            </a:r>
            <a:r>
              <a:rPr lang="en-US" sz="1600" i="1" dirty="0" smtClean="0"/>
              <a:t>OR</a:t>
            </a:r>
          </a:p>
          <a:p>
            <a:pPr marL="914400" lvl="1" indent="-514350" eaLnBrk="1" hangingPunct="1">
              <a:defRPr/>
            </a:pPr>
            <a:r>
              <a:rPr lang="en-US" sz="1600" i="1" dirty="0" smtClean="0"/>
              <a:t>achieved the advanced performance level of “Basic Proficiency” on the Georgia CRCT-M for the first time, has been evaluated for returning to the general CRCT, but it has been determined through other evidence, as documented in the IEP, that the student should remain on the CRCT-M OR </a:t>
            </a:r>
          </a:p>
          <a:p>
            <a:pPr marL="914400" lvl="1" indent="-514350" eaLnBrk="1" hangingPunct="1">
              <a:defRPr/>
            </a:pPr>
            <a:r>
              <a:rPr lang="en-US" sz="1600" i="1" dirty="0" smtClean="0"/>
              <a:t> did not meet grade-level expectations in grade 1 or 2 on other valid assessments (such as, benchmarks, unit assessments, etc.); applicable for entering third-grade students only. </a:t>
            </a:r>
          </a:p>
          <a:p>
            <a:pPr>
              <a:buFont typeface="Arial" charset="0"/>
              <a:buNone/>
              <a:defRPr/>
            </a:pPr>
            <a:r>
              <a:rPr lang="en-US" sz="1400" dirty="0" smtClean="0"/>
              <a:t>	</a:t>
            </a:r>
          </a:p>
          <a:p>
            <a:pPr marL="514350" indent="-514350" eaLnBrk="1" hangingPunct="1">
              <a:buFont typeface="Calibri" charset="0"/>
              <a:buAutoNum type="arabicPeriod" startAt="3"/>
              <a:defRPr/>
            </a:pPr>
            <a:endParaRPr lang="en-US" sz="1800" i="1" dirty="0" smtClean="0"/>
          </a:p>
          <a:p>
            <a:pPr marL="514350" indent="-514350" eaLnBrk="1" hangingPunct="1">
              <a:buFont typeface="Calibri" charset="0"/>
              <a:buAutoNum type="arabicPeriod" startAt="3"/>
              <a:defRPr/>
            </a:pPr>
            <a:endParaRPr lang="en-US" dirty="0" smtClean="0"/>
          </a:p>
        </p:txBody>
      </p:sp>
      <p:sp>
        <p:nvSpPr>
          <p:cNvPr id="4" name="Slide Number Placeholder 3"/>
          <p:cNvSpPr>
            <a:spLocks noGrp="1"/>
          </p:cNvSpPr>
          <p:nvPr>
            <p:ph type="sldNum" sz="quarter" idx="11"/>
          </p:nvPr>
        </p:nvSpPr>
        <p:spPr/>
        <p:txBody>
          <a:bodyPr/>
          <a:lstStyle/>
          <a:p>
            <a:pPr>
              <a:defRPr/>
            </a:pPr>
            <a:fld id="{2FE77D26-3285-425C-943D-F57CC9112CD7}"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t>CRCT-M Participation Guidelines</a:t>
            </a:r>
          </a:p>
        </p:txBody>
      </p:sp>
      <p:sp>
        <p:nvSpPr>
          <p:cNvPr id="24579" name="Content Placeholder 2"/>
          <p:cNvSpPr>
            <a:spLocks noGrp="1"/>
          </p:cNvSpPr>
          <p:nvPr>
            <p:ph idx="1"/>
          </p:nvPr>
        </p:nvSpPr>
        <p:spPr>
          <a:xfrm>
            <a:off x="457200" y="1676400"/>
            <a:ext cx="8229600" cy="4449763"/>
          </a:xfrm>
        </p:spPr>
        <p:txBody>
          <a:bodyPr/>
          <a:lstStyle/>
          <a:p>
            <a:pPr eaLnBrk="1" hangingPunct="1"/>
            <a:r>
              <a:rPr lang="en-US" sz="2400" i="1" dirty="0" smtClean="0"/>
              <a:t>The decision to participate in the CRCT-M is NOT based on:</a:t>
            </a:r>
          </a:p>
          <a:p>
            <a:pPr lvl="1" eaLnBrk="1" hangingPunct="1"/>
            <a:r>
              <a:rPr lang="en-US" sz="2000" i="1" dirty="0" smtClean="0"/>
              <a:t>The amount of time the student has received special education services.</a:t>
            </a:r>
          </a:p>
          <a:p>
            <a:pPr lvl="1" eaLnBrk="1" hangingPunct="1"/>
            <a:r>
              <a:rPr lang="en-US" sz="2000" i="1" dirty="0" smtClean="0"/>
              <a:t>Excessive or extended absences.</a:t>
            </a:r>
          </a:p>
          <a:p>
            <a:pPr lvl="1" eaLnBrk="1" hangingPunct="1"/>
            <a:r>
              <a:rPr lang="en-US" sz="2000" i="1" dirty="0" smtClean="0"/>
              <a:t>Language, cultural, or economic differences.</a:t>
            </a:r>
          </a:p>
          <a:p>
            <a:pPr lvl="1" eaLnBrk="1" hangingPunct="1"/>
            <a:r>
              <a:rPr lang="en-US" sz="2000" i="1" dirty="0" smtClean="0"/>
              <a:t>A specific eligibility or combination of disabilities (i.e., deafness / blindness, visual, auditory, and/or motor disabilities), but rather the student’s inability to appropriately demonstrate their knowledge of the state-mandated content standards  in a content area.</a:t>
            </a:r>
          </a:p>
          <a:p>
            <a:pPr lvl="1" eaLnBrk="1" hangingPunct="1"/>
            <a:r>
              <a:rPr lang="en-US" sz="2000" i="1" dirty="0" smtClean="0"/>
              <a:t>An administrative decision made outside of the IEP team’s discussion of these participation criteria.</a:t>
            </a:r>
          </a:p>
          <a:p>
            <a:pPr lvl="1" eaLnBrk="1" hangingPunct="1">
              <a:buFont typeface="Arial" charset="0"/>
              <a:buNone/>
            </a:pPr>
            <a:endParaRPr lang="en-US" i="1" dirty="0" smtClean="0"/>
          </a:p>
        </p:txBody>
      </p:sp>
      <p:sp>
        <p:nvSpPr>
          <p:cNvPr id="4" name="TextBox 3"/>
          <p:cNvSpPr txBox="1"/>
          <p:nvPr/>
        </p:nvSpPr>
        <p:spPr>
          <a:xfrm>
            <a:off x="304800" y="5486400"/>
            <a:ext cx="5562600" cy="5238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400" dirty="0">
                <a:solidFill>
                  <a:srgbClr val="000099"/>
                </a:solidFill>
                <a:ea typeface="ＭＳ Ｐゴシック" charset="-128"/>
              </a:rPr>
              <a:t>The CRCT-M Participation Guidelines are posted on the CRCT-M web page in the “Resources” portlet.  This form </a:t>
            </a:r>
            <a:r>
              <a:rPr lang="en-US" sz="1400" u="sng" dirty="0">
                <a:solidFill>
                  <a:srgbClr val="000099"/>
                </a:solidFill>
                <a:ea typeface="ＭＳ Ｐゴシック" charset="-128"/>
              </a:rPr>
              <a:t>must</a:t>
            </a:r>
            <a:r>
              <a:rPr lang="en-US" sz="1400" dirty="0">
                <a:solidFill>
                  <a:srgbClr val="000099"/>
                </a:solidFill>
                <a:ea typeface="ＭＳ Ｐゴシック" charset="-128"/>
              </a:rPr>
              <a:t> be used.</a:t>
            </a:r>
          </a:p>
        </p:txBody>
      </p:sp>
      <p:sp>
        <p:nvSpPr>
          <p:cNvPr id="5" name="Slide Number Placeholder 4"/>
          <p:cNvSpPr>
            <a:spLocks noGrp="1"/>
          </p:cNvSpPr>
          <p:nvPr>
            <p:ph type="sldNum" sz="quarter" idx="11"/>
          </p:nvPr>
        </p:nvSpPr>
        <p:spPr/>
        <p:txBody>
          <a:bodyPr/>
          <a:lstStyle/>
          <a:p>
            <a:pPr>
              <a:defRPr/>
            </a:pPr>
            <a:fld id="{06746B90-8C24-40FA-BD44-879E6E91212B}"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487362"/>
          </a:xfrm>
        </p:spPr>
        <p:txBody>
          <a:bodyPr/>
          <a:lstStyle/>
          <a:p>
            <a:pPr eaLnBrk="1" hangingPunct="1"/>
            <a:r>
              <a:rPr lang="en-US" sz="3600" dirty="0" smtClean="0"/>
              <a:t>CRCT-M Participation Limited to 2%</a:t>
            </a:r>
          </a:p>
        </p:txBody>
      </p:sp>
      <p:sp>
        <p:nvSpPr>
          <p:cNvPr id="34819" name="Content Placeholder 2"/>
          <p:cNvSpPr>
            <a:spLocks noGrp="1"/>
          </p:cNvSpPr>
          <p:nvPr>
            <p:ph idx="1"/>
          </p:nvPr>
        </p:nvSpPr>
        <p:spPr>
          <a:xfrm>
            <a:off x="457200" y="838200"/>
            <a:ext cx="8458200" cy="5486400"/>
          </a:xfrm>
        </p:spPr>
        <p:txBody>
          <a:bodyPr/>
          <a:lstStyle/>
          <a:p>
            <a:pPr eaLnBrk="1" hangingPunct="1">
              <a:defRPr/>
            </a:pPr>
            <a:r>
              <a:rPr lang="en-US" sz="2300" dirty="0" smtClean="0"/>
              <a:t>Only 2% of all students enrolled in tested grades (grades 3 – 8) will be counted as proficient for accountability purposes.</a:t>
            </a:r>
          </a:p>
          <a:p>
            <a:pPr lvl="1" eaLnBrk="1" hangingPunct="1">
              <a:defRPr/>
            </a:pPr>
            <a:r>
              <a:rPr lang="en-US" sz="2300" dirty="0" smtClean="0"/>
              <a:t>Approximately </a:t>
            </a:r>
            <a:r>
              <a:rPr lang="en-US" sz="2300" dirty="0"/>
              <a:t>2</a:t>
            </a:r>
            <a:r>
              <a:rPr lang="en-US" sz="2300" dirty="0" smtClean="0"/>
              <a:t>6,000</a:t>
            </a:r>
            <a:r>
              <a:rPr lang="en-US" sz="2300" dirty="0" smtClean="0">
                <a:solidFill>
                  <a:schemeClr val="accent6"/>
                </a:solidFill>
              </a:rPr>
              <a:t> </a:t>
            </a:r>
            <a:r>
              <a:rPr lang="en-US" sz="2300" dirty="0" smtClean="0"/>
              <a:t>across grades 3 – 8 statewide</a:t>
            </a:r>
          </a:p>
          <a:p>
            <a:pPr eaLnBrk="1" hangingPunct="1">
              <a:defRPr/>
            </a:pPr>
            <a:r>
              <a:rPr lang="en-US" sz="2300" dirty="0" smtClean="0"/>
              <a:t>To the extent the district is under 1% on the GAA, the district may exceed 2% on the CRCT-M.</a:t>
            </a:r>
          </a:p>
          <a:p>
            <a:pPr lvl="1" eaLnBrk="1" hangingPunct="1">
              <a:defRPr/>
            </a:pPr>
            <a:r>
              <a:rPr lang="en-US" sz="2300" dirty="0" smtClean="0">
                <a:solidFill>
                  <a:srgbClr val="FF0000"/>
                </a:solidFill>
              </a:rPr>
              <a:t>For instance, if a districts proficiency rate on the GAA is 0.8%, the district may count 2.2% of proficient scores CRCT-M for accountability purposes</a:t>
            </a:r>
            <a:r>
              <a:rPr lang="en-US" sz="2300" dirty="0" smtClean="0"/>
              <a:t>.  </a:t>
            </a:r>
          </a:p>
          <a:p>
            <a:pPr lvl="1" eaLnBrk="1" hangingPunct="1">
              <a:defRPr/>
            </a:pPr>
            <a:r>
              <a:rPr lang="en-US" sz="2300" dirty="0" smtClean="0"/>
              <a:t>Districts must continue to seek a waiver if the 1% (for GAA) cap is exceeded.</a:t>
            </a:r>
          </a:p>
          <a:p>
            <a:r>
              <a:rPr lang="en-US" sz="2300" dirty="0" smtClean="0"/>
              <a:t>Assistance with questions related to Accountability can be gained through the Accountability Division at:  (</a:t>
            </a:r>
            <a:r>
              <a:rPr lang="en-US" sz="2300" dirty="0"/>
              <a:t>404) 463-1158. </a:t>
            </a:r>
          </a:p>
          <a:p>
            <a:pPr marL="400050" lvl="1" indent="0">
              <a:buNone/>
            </a:pPr>
            <a:r>
              <a:rPr lang="en-US" sz="1800" dirty="0"/>
              <a:t> </a:t>
            </a:r>
            <a:r>
              <a:rPr lang="en-US" sz="1800" b="1" dirty="0">
                <a:hlinkClick r:id="rId3"/>
              </a:rPr>
              <a:t>http://</a:t>
            </a:r>
            <a:r>
              <a:rPr lang="en-US" sz="1800" b="1" dirty="0" smtClean="0">
                <a:hlinkClick r:id="rId3"/>
              </a:rPr>
              <a:t>www.doe.k12.ga.us/Curriculum-Instruction-and-Assessment/Accountability/Pages/default.aspx</a:t>
            </a:r>
            <a:endParaRPr lang="en-US" sz="1800" b="1" dirty="0" smtClean="0"/>
          </a:p>
          <a:p>
            <a:pPr marL="0" indent="0">
              <a:buNone/>
            </a:pPr>
            <a:endParaRPr lang="en-US" sz="1400" b="1" dirty="0"/>
          </a:p>
          <a:p>
            <a:pPr eaLnBrk="1" hangingPunct="1">
              <a:defRPr/>
            </a:pPr>
            <a:endParaRPr lang="en-US" sz="2700" dirty="0" smtClean="0"/>
          </a:p>
          <a:p>
            <a:pPr marL="457200" lvl="1" indent="0" eaLnBrk="1" hangingPunct="1">
              <a:buFont typeface="Arial" charset="0"/>
              <a:buNone/>
              <a:defRPr/>
            </a:pPr>
            <a:endParaRPr lang="en-US" sz="2000" dirty="0" smtClean="0"/>
          </a:p>
        </p:txBody>
      </p:sp>
      <p:sp>
        <p:nvSpPr>
          <p:cNvPr id="4" name="Slide Number Placeholder 3"/>
          <p:cNvSpPr>
            <a:spLocks noGrp="1"/>
          </p:cNvSpPr>
          <p:nvPr>
            <p:ph type="sldNum" sz="quarter" idx="11"/>
          </p:nvPr>
        </p:nvSpPr>
        <p:spPr/>
        <p:txBody>
          <a:bodyPr/>
          <a:lstStyle/>
          <a:p>
            <a:pPr>
              <a:defRPr/>
            </a:pPr>
            <a:fld id="{F1ED593F-8414-49CF-B719-01886A6BCB99}"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304800"/>
            <a:ext cx="8229600" cy="1143000"/>
          </a:xfrm>
        </p:spPr>
        <p:txBody>
          <a:bodyPr/>
          <a:lstStyle/>
          <a:p>
            <a:pPr eaLnBrk="1" hangingPunct="1"/>
            <a:r>
              <a:rPr lang="en-US" sz="2800" dirty="0" smtClean="0"/>
              <a:t>What would constitute documentation for each criterion considered?</a:t>
            </a:r>
          </a:p>
        </p:txBody>
      </p:sp>
      <p:sp>
        <p:nvSpPr>
          <p:cNvPr id="26627" name="Content Placeholder 2"/>
          <p:cNvSpPr>
            <a:spLocks noGrp="1"/>
          </p:cNvSpPr>
          <p:nvPr>
            <p:ph idx="1"/>
          </p:nvPr>
        </p:nvSpPr>
        <p:spPr>
          <a:xfrm>
            <a:off x="457200" y="1524000"/>
            <a:ext cx="8229600" cy="4602163"/>
          </a:xfrm>
        </p:spPr>
        <p:txBody>
          <a:bodyPr/>
          <a:lstStyle/>
          <a:p>
            <a:pPr eaLnBrk="1" hangingPunct="1">
              <a:buFont typeface="Calibri" pitchFamily="34" charset="0"/>
              <a:buAutoNum type="arabicPeriod"/>
            </a:pPr>
            <a:r>
              <a:rPr lang="en-US" sz="1400" i="1" dirty="0" smtClean="0"/>
              <a:t>The student’s disability has precluded the student from achieving grade-level proficiency, as demonstrated by the student’s performance on the previous year’s state-mandated test (i.e., CRCT) in the content area under consideration or another state’s assessment, if appropriate.  </a:t>
            </a:r>
          </a:p>
          <a:p>
            <a:pPr eaLnBrk="1" hangingPunct="1">
              <a:buFont typeface="Arial" charset="0"/>
              <a:buNone/>
            </a:pPr>
            <a:endParaRPr lang="en-US" sz="1100" b="1" dirty="0" smtClean="0"/>
          </a:p>
          <a:p>
            <a:pPr eaLnBrk="1" hangingPunct="1">
              <a:buFont typeface="Arial" charset="0"/>
              <a:buNone/>
            </a:pPr>
            <a:r>
              <a:rPr lang="en-US" sz="1400" b="1" dirty="0" smtClean="0"/>
              <a:t>This would not be sufficient:  </a:t>
            </a:r>
          </a:p>
          <a:p>
            <a:pPr eaLnBrk="1" hangingPunct="1">
              <a:buFont typeface="Arial" charset="0"/>
              <a:buNone/>
            </a:pPr>
            <a:r>
              <a:rPr lang="en-US" sz="1400" b="1" dirty="0" smtClean="0"/>
              <a:t>	</a:t>
            </a:r>
            <a:r>
              <a:rPr lang="en-US" sz="1400" dirty="0" smtClean="0"/>
              <a:t>Ben is currently being provided with special education services under the Specific Learning Disabilities and Speech Impaired eligibilities. He has been receiving special education services for 3 years, since he was in the 3</a:t>
            </a:r>
            <a:r>
              <a:rPr lang="en-US" sz="1400" baseline="30000" dirty="0" smtClean="0"/>
              <a:t>rd</a:t>
            </a:r>
            <a:r>
              <a:rPr lang="en-US" sz="1400" dirty="0" smtClean="0"/>
              <a:t> grade. He has never met the CRCT standard in reading or English/language arts. He did not meet standard for mathematics last year. </a:t>
            </a:r>
          </a:p>
          <a:p>
            <a:pPr eaLnBrk="1" hangingPunct="1">
              <a:buFont typeface="Arial" charset="0"/>
              <a:buNone/>
            </a:pPr>
            <a:r>
              <a:rPr lang="en-US" sz="1400" b="1" dirty="0" smtClean="0"/>
              <a:t>This is a more appropriate example of documentation:</a:t>
            </a:r>
          </a:p>
          <a:p>
            <a:pPr eaLnBrk="1" hangingPunct="1">
              <a:buFont typeface="Arial" charset="0"/>
              <a:buNone/>
            </a:pPr>
            <a:r>
              <a:rPr lang="en-US" sz="1400" b="1" dirty="0" smtClean="0"/>
              <a:t>	</a:t>
            </a:r>
            <a:r>
              <a:rPr lang="en-US" sz="1400" dirty="0" smtClean="0"/>
              <a:t> Ben is currently being provided with special education services under the Specific Learning Disabilities and Speech Impaired eligibilities. His auditory processing difficulties impact his language, basic reading skills and reading comprehension most significantly, but also make it difficult for him to remember vocabulary specific to mathematics.  He has been receiving special education services for 3 years, since he was in the 3</a:t>
            </a:r>
            <a:r>
              <a:rPr lang="en-US" sz="1400" baseline="30000" dirty="0" smtClean="0"/>
              <a:t>rd</a:t>
            </a:r>
            <a:r>
              <a:rPr lang="en-US" sz="1400" dirty="0" smtClean="0"/>
              <a:t> grade. Since the third grade, Ben has not met standard on the Reading and English/language arts CRCT, even with accommodations such as extended time, reading of the test items through a text reader, and having the test administered by a familiar individual in a small group setting. His scores in these subjects have decreased (moving farther from meets) each year, and remediation and a second attempt at the 5</a:t>
            </a:r>
            <a:r>
              <a:rPr lang="en-US" sz="1400" baseline="30000" dirty="0" smtClean="0"/>
              <a:t>th</a:t>
            </a:r>
            <a:r>
              <a:rPr lang="en-US" sz="1400" dirty="0" smtClean="0"/>
              <a:t> grade Reading CRCT did not improve his score. He met standard on math in 3</a:t>
            </a:r>
            <a:r>
              <a:rPr lang="en-US" sz="1400" baseline="30000" dirty="0" smtClean="0"/>
              <a:t>rd</a:t>
            </a:r>
            <a:r>
              <a:rPr lang="en-US" sz="1400" dirty="0" smtClean="0"/>
              <a:t> and 4</a:t>
            </a:r>
            <a:r>
              <a:rPr lang="en-US" sz="1400" baseline="30000" dirty="0" smtClean="0"/>
              <a:t>th</a:t>
            </a:r>
            <a:r>
              <a:rPr lang="en-US" sz="1400" dirty="0" smtClean="0"/>
              <a:t> grade, but not in 5</a:t>
            </a:r>
            <a:r>
              <a:rPr lang="en-US" sz="1400" baseline="30000" dirty="0" smtClean="0"/>
              <a:t>th</a:t>
            </a:r>
            <a:r>
              <a:rPr lang="en-US" sz="1400" dirty="0" smtClean="0"/>
              <a:t>, even after remediation and a second attempt. </a:t>
            </a:r>
          </a:p>
        </p:txBody>
      </p:sp>
      <p:sp>
        <p:nvSpPr>
          <p:cNvPr id="5" name="Slide Number Placeholder 4"/>
          <p:cNvSpPr>
            <a:spLocks noGrp="1"/>
          </p:cNvSpPr>
          <p:nvPr>
            <p:ph type="sldNum" sz="quarter" idx="11"/>
          </p:nvPr>
        </p:nvSpPr>
        <p:spPr/>
        <p:txBody>
          <a:bodyPr/>
          <a:lstStyle/>
          <a:p>
            <a:pPr>
              <a:defRPr/>
            </a:pPr>
            <a:fld id="{47C34CA4-3CC1-45E0-A8C9-AF56FB5404E5}"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0" y="304800"/>
            <a:ext cx="8229600" cy="1143000"/>
          </a:xfrm>
        </p:spPr>
        <p:txBody>
          <a:bodyPr/>
          <a:lstStyle/>
          <a:p>
            <a:pPr eaLnBrk="1" hangingPunct="1"/>
            <a:r>
              <a:rPr lang="en-US" sz="2800" dirty="0" smtClean="0"/>
              <a:t>What would constitute documentation for each criterion considered?</a:t>
            </a:r>
          </a:p>
        </p:txBody>
      </p:sp>
      <p:sp>
        <p:nvSpPr>
          <p:cNvPr id="27651" name="Content Placeholder 2"/>
          <p:cNvSpPr>
            <a:spLocks noGrp="1"/>
          </p:cNvSpPr>
          <p:nvPr>
            <p:ph idx="1"/>
          </p:nvPr>
        </p:nvSpPr>
        <p:spPr>
          <a:xfrm>
            <a:off x="533400" y="1295400"/>
            <a:ext cx="8229600" cy="4724400"/>
          </a:xfrm>
        </p:spPr>
        <p:txBody>
          <a:bodyPr/>
          <a:lstStyle/>
          <a:p>
            <a:pPr eaLnBrk="1" hangingPunct="1">
              <a:buFont typeface="Arial" charset="0"/>
              <a:buNone/>
            </a:pPr>
            <a:r>
              <a:rPr lang="en-US" sz="1400" i="1" dirty="0" smtClean="0"/>
              <a:t>2.     The student’s progress to date in response to appropriate instruction, including special education and related services designed to address the student’s individual needs, is such that, even if significant growth occurs, the IEP team is reasonably certain that the student will not achieve grade-level proficiency within the year covered by the student’s IEP. The determination of the student’s progress has been based on multiple measurements (i.e. benchmarks, unit assessments, progress monitoring, etc.), that are valid for the content area under consideration and that have been collected over a period of time.   </a:t>
            </a:r>
          </a:p>
          <a:p>
            <a:pPr eaLnBrk="1" hangingPunct="1">
              <a:buFont typeface="Arial" charset="0"/>
              <a:buNone/>
            </a:pPr>
            <a:r>
              <a:rPr lang="en-US" sz="1400" b="1" dirty="0" smtClean="0"/>
              <a:t>This would not be sufficient:</a:t>
            </a:r>
          </a:p>
          <a:p>
            <a:pPr eaLnBrk="1" hangingPunct="1">
              <a:buFont typeface="Arial" charset="0"/>
              <a:buNone/>
            </a:pPr>
            <a:r>
              <a:rPr lang="en-US" sz="1400" b="1" dirty="0" smtClean="0"/>
              <a:t>         </a:t>
            </a:r>
            <a:r>
              <a:rPr lang="en-US" sz="1400" dirty="0" smtClean="0"/>
              <a:t>Ben receives special education services. He is not passing any of his classes. He is closer at passing math, though, and if he completes some extra credit homework his grade will improve. His special education and general education teachers state that he is on the 2</a:t>
            </a:r>
            <a:r>
              <a:rPr lang="en-US" sz="1400" baseline="30000" dirty="0" smtClean="0"/>
              <a:t>nd</a:t>
            </a:r>
            <a:r>
              <a:rPr lang="en-US" sz="1400" dirty="0" smtClean="0"/>
              <a:t> grade level in reading. </a:t>
            </a:r>
          </a:p>
          <a:p>
            <a:pPr eaLnBrk="1" hangingPunct="1">
              <a:buFont typeface="Arial" charset="0"/>
              <a:buNone/>
            </a:pPr>
            <a:r>
              <a:rPr lang="en-US" sz="1400" b="1" dirty="0" smtClean="0"/>
              <a:t>This is a more appropriate example of documentation:</a:t>
            </a:r>
          </a:p>
          <a:p>
            <a:pPr eaLnBrk="1" hangingPunct="1">
              <a:buFont typeface="Arial" charset="0"/>
              <a:buNone/>
            </a:pPr>
            <a:r>
              <a:rPr lang="en-US" sz="1400" b="1" dirty="0" smtClean="0"/>
              <a:t>         </a:t>
            </a:r>
            <a:r>
              <a:rPr lang="en-US" sz="1400" dirty="0" smtClean="0"/>
              <a:t>Ben is participating in co-taught classes for all content areas. In addition, he receives additional special education services for reading, English/language arts and mathematics during all exploratories except PE. When working on reading and English/language arts, Ben receives specific instruction in basic decoding skills, reading strategies for comprehension, and vocabulary building for academics and content from both the resource teacher and speech language pathologist. When working on mathematics, he receives specific instruction in vocabulary and recalling basic facts for multiple step problems from the resource teacher and speech/language pathologist. Progress monitoring and results of the benchmark assessments indicate that Ben is now meeting expectations in mathematics, but not in reading and English/language arts. Decoding skills are increasing slightly, but fluency in decoding, applying rules for comprehension, grammar and spelling continue to be well below grade level expectations</a:t>
            </a:r>
          </a:p>
        </p:txBody>
      </p:sp>
      <p:sp>
        <p:nvSpPr>
          <p:cNvPr id="5" name="Slide Number Placeholder 4"/>
          <p:cNvSpPr>
            <a:spLocks noGrp="1"/>
          </p:cNvSpPr>
          <p:nvPr>
            <p:ph type="sldNum" sz="quarter" idx="11"/>
          </p:nvPr>
        </p:nvSpPr>
        <p:spPr/>
        <p:txBody>
          <a:bodyPr/>
          <a:lstStyle/>
          <a:p>
            <a:pPr>
              <a:defRPr/>
            </a:pPr>
            <a:fld id="{42A705CD-6281-4DDD-87F4-C0B6088F50E6}"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2800" dirty="0" smtClean="0"/>
              <a:t>What would constitute documentation for each criterion considered?</a:t>
            </a:r>
          </a:p>
        </p:txBody>
      </p:sp>
      <p:sp>
        <p:nvSpPr>
          <p:cNvPr id="28675" name="Content Placeholder 2"/>
          <p:cNvSpPr>
            <a:spLocks noGrp="1"/>
          </p:cNvSpPr>
          <p:nvPr>
            <p:ph idx="1"/>
          </p:nvPr>
        </p:nvSpPr>
        <p:spPr/>
        <p:txBody>
          <a:bodyPr/>
          <a:lstStyle/>
          <a:p>
            <a:pPr eaLnBrk="1" hangingPunct="1">
              <a:buFont typeface="Arial" charset="0"/>
              <a:buNone/>
            </a:pPr>
            <a:r>
              <a:rPr lang="en-US" sz="1400" i="1" dirty="0" smtClean="0"/>
              <a:t>3.     For each content area under consideration, the student has access to and instruction in the CCGPS for the grade in which the student is enrolled. The student’s IEP includes goals that: 1) are related to the content area under consideration; 2) support access to the grade level content standards; and 3) are designed to promote the student’s progress in the content area CCGPS. </a:t>
            </a:r>
          </a:p>
          <a:p>
            <a:pPr eaLnBrk="1" hangingPunct="1">
              <a:buFont typeface="Arial" charset="0"/>
              <a:buNone/>
            </a:pPr>
            <a:endParaRPr lang="en-US" sz="1400" b="1" dirty="0" smtClean="0"/>
          </a:p>
          <a:p>
            <a:pPr eaLnBrk="1" hangingPunct="1">
              <a:buFont typeface="Arial" charset="0"/>
              <a:buNone/>
            </a:pPr>
            <a:r>
              <a:rPr lang="en-US" sz="1400" b="1" dirty="0" smtClean="0"/>
              <a:t>This would not be sufficient</a:t>
            </a:r>
            <a:r>
              <a:rPr lang="en-US" sz="1400" dirty="0" smtClean="0"/>
              <a:t>:</a:t>
            </a:r>
          </a:p>
          <a:p>
            <a:pPr eaLnBrk="1" hangingPunct="1">
              <a:buFont typeface="Arial" charset="0"/>
              <a:buNone/>
            </a:pPr>
            <a:r>
              <a:rPr lang="en-US" sz="1400" dirty="0" smtClean="0"/>
              <a:t>         Ben is currently working on goals in the areas of reading, English/language arts, and mathematics. Ben uses AT in the classroom. Ben has had access to ESY.</a:t>
            </a:r>
          </a:p>
          <a:p>
            <a:pPr eaLnBrk="1" hangingPunct="1">
              <a:buFont typeface="Arial" charset="0"/>
              <a:buNone/>
            </a:pPr>
            <a:r>
              <a:rPr lang="en-US" sz="1400" b="1" dirty="0" smtClean="0"/>
              <a:t>This is a more appropriate example:</a:t>
            </a:r>
            <a:endParaRPr lang="en-US" sz="1400" b="1" i="1" dirty="0" smtClean="0"/>
          </a:p>
          <a:p>
            <a:pPr eaLnBrk="1" hangingPunct="1">
              <a:buFont typeface="Arial" charset="0"/>
              <a:buNone/>
            </a:pPr>
            <a:r>
              <a:rPr lang="en-US" sz="1400" dirty="0" smtClean="0"/>
              <a:t>	Ben is currently working on goals in the areas of reading (decoding and comprehension), English/language arts (identifying rules and spelling), and mathematics (identifying process for answering multiple-step problems, recalling basic facts while working on a problem). During instruction in both the general education and resource classroom, Ben utilizes a text reader for content area (science and social studies) text and for all classroom tests. Ben also uses multiple color pencils to highlight important information, create and use graphic organizers, and review work in all content areas. After the remediation Ben received last year due to not passing the CRCT in 5</a:t>
            </a:r>
            <a:r>
              <a:rPr lang="en-US" sz="1400" baseline="30000" dirty="0" smtClean="0"/>
              <a:t>th</a:t>
            </a:r>
            <a:r>
              <a:rPr lang="en-US" sz="1400" dirty="0" smtClean="0"/>
              <a:t> grade, Ben participated in a 3-week ESY program to strengthen needed skills for transition to middle school. Progress was noted in mathematics.</a:t>
            </a:r>
            <a:endParaRPr lang="en-US" sz="1400" i="1" dirty="0" smtClean="0"/>
          </a:p>
        </p:txBody>
      </p:sp>
      <p:sp>
        <p:nvSpPr>
          <p:cNvPr id="5" name="Slide Number Placeholder 4"/>
          <p:cNvSpPr>
            <a:spLocks noGrp="1"/>
          </p:cNvSpPr>
          <p:nvPr>
            <p:ph type="sldNum" sz="quarter" idx="11"/>
          </p:nvPr>
        </p:nvSpPr>
        <p:spPr/>
        <p:txBody>
          <a:bodyPr/>
          <a:lstStyle/>
          <a:p>
            <a:pPr>
              <a:defRPr/>
            </a:pPr>
            <a:fld id="{F1915112-7074-4143-9C1A-35D7EFA82895}"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152400"/>
            <a:ext cx="8229600" cy="1143000"/>
          </a:xfrm>
        </p:spPr>
        <p:txBody>
          <a:bodyPr/>
          <a:lstStyle/>
          <a:p>
            <a:pPr eaLnBrk="1" hangingPunct="1"/>
            <a:r>
              <a:rPr lang="en-US" sz="2400" dirty="0" smtClean="0"/>
              <a:t>What would constitute documentation for each criterion considered?</a:t>
            </a:r>
          </a:p>
        </p:txBody>
      </p:sp>
      <p:sp>
        <p:nvSpPr>
          <p:cNvPr id="28675" name="Content Placeholder 2"/>
          <p:cNvSpPr>
            <a:spLocks noGrp="1"/>
          </p:cNvSpPr>
          <p:nvPr>
            <p:ph idx="1"/>
          </p:nvPr>
        </p:nvSpPr>
        <p:spPr>
          <a:xfrm>
            <a:off x="304800" y="1143000"/>
            <a:ext cx="8229600" cy="4525963"/>
          </a:xfrm>
        </p:spPr>
        <p:txBody>
          <a:bodyPr/>
          <a:lstStyle/>
          <a:p>
            <a:pPr marL="0" indent="0">
              <a:buNone/>
              <a:defRPr/>
            </a:pPr>
            <a:r>
              <a:rPr lang="en-US" sz="1400" dirty="0" smtClean="0"/>
              <a:t>4.</a:t>
            </a:r>
            <a:r>
              <a:rPr lang="en-US" sz="1400" i="1" dirty="0" smtClean="0"/>
              <a:t>  For each content area under consideration, in the previous year the student: </a:t>
            </a:r>
          </a:p>
          <a:p>
            <a:pPr>
              <a:defRPr/>
            </a:pPr>
            <a:endParaRPr lang="en-US" sz="1400" i="1" dirty="0" smtClean="0"/>
          </a:p>
          <a:p>
            <a:pPr>
              <a:defRPr/>
            </a:pPr>
            <a:r>
              <a:rPr lang="en-US" sz="1400" dirty="0" smtClean="0"/>
              <a:t>–</a:t>
            </a:r>
            <a:r>
              <a:rPr lang="en-US" sz="1400" i="1" dirty="0" smtClean="0"/>
              <a:t> achieved the advanced performance level of “Basic Proficiency” on the Georgia CRCT-M, has been evaluated for returning to the general CRCT, but it has been determined through other evidence, as documented in the IEP, that the student should remain on the CRCT-M</a:t>
            </a:r>
            <a:endParaRPr lang="en-US" sz="1400" b="1" i="1" dirty="0" smtClean="0"/>
          </a:p>
          <a:p>
            <a:pPr>
              <a:defRPr/>
            </a:pPr>
            <a:endParaRPr lang="en-US" sz="1400" b="1" dirty="0" smtClean="0"/>
          </a:p>
          <a:p>
            <a:pPr>
              <a:defRPr/>
            </a:pPr>
            <a:r>
              <a:rPr lang="en-US" sz="1400" b="1" dirty="0" smtClean="0"/>
              <a:t>This would not be sufficient:</a:t>
            </a:r>
          </a:p>
          <a:p>
            <a:pPr marL="339725" indent="0">
              <a:buFont typeface="Arial" charset="0"/>
              <a:buNone/>
              <a:defRPr/>
            </a:pPr>
            <a:r>
              <a:rPr lang="en-US" sz="1400" dirty="0" smtClean="0"/>
              <a:t> Ben receives special education services and scored 400, “Basic Proficiency”,  on CRCT-M in reading in 4</a:t>
            </a:r>
            <a:r>
              <a:rPr lang="en-US" sz="1400" baseline="30000" dirty="0" smtClean="0"/>
              <a:t>th</a:t>
            </a:r>
            <a:r>
              <a:rPr lang="en-US" sz="1400" dirty="0" smtClean="0"/>
              <a:t>  grade, but the team feels he should stay on CRCT-M one more year</a:t>
            </a:r>
          </a:p>
          <a:p>
            <a:pPr>
              <a:defRPr/>
            </a:pPr>
            <a:endParaRPr lang="en-US" sz="1400" dirty="0" smtClean="0"/>
          </a:p>
          <a:p>
            <a:pPr>
              <a:defRPr/>
            </a:pPr>
            <a:r>
              <a:rPr lang="en-US" sz="1400" b="1" dirty="0" smtClean="0"/>
              <a:t>This is a more appropriate example:</a:t>
            </a:r>
            <a:endParaRPr lang="en-US" sz="1400" b="1" i="1" dirty="0" smtClean="0"/>
          </a:p>
          <a:p>
            <a:pPr indent="-3175">
              <a:buFont typeface="Arial" charset="0"/>
              <a:buNone/>
              <a:defRPr/>
            </a:pPr>
            <a:r>
              <a:rPr lang="en-US" sz="1400" dirty="0" smtClean="0"/>
              <a:t> Ben receives special education services and scored 400, “Basic Proficiency”,  on CRCT-M in reading in 4</a:t>
            </a:r>
            <a:r>
              <a:rPr lang="en-US" sz="1400" baseline="30000" dirty="0" smtClean="0"/>
              <a:t>th</a:t>
            </a:r>
            <a:r>
              <a:rPr lang="en-US" sz="1400" dirty="0" smtClean="0"/>
              <a:t>  grade.  Ben continues to work on IEP goals in reading and English/language arts. He receives specific instruction in reading strategies for comprehension,  grammar, and vocabulary building from both the resource teacher and speech language pathologist. Progress monitoring and results of the benchmark assessments indicate that Ben has demonstrated increased performance in reading and English/language arts; however, he continues to need significant scaffolding to apply strategies for comprehension and grammar. When the scaffolding is removed Ben experiences difficulty with the content.  He has not transitioned to the next level to perform independently without additional supports.   It is the decision of the committee that Ben continues to require the scaffolding that is provided by the CRCT-M for him to demonstrate his knowledge of the content assessed in ELA/Reading.</a:t>
            </a:r>
          </a:p>
          <a:p>
            <a:pPr>
              <a:defRPr/>
            </a:pPr>
            <a:endParaRPr lang="en-US" sz="1400" dirty="0" smtClean="0"/>
          </a:p>
        </p:txBody>
      </p:sp>
      <p:sp>
        <p:nvSpPr>
          <p:cNvPr id="5" name="Slide Number Placeholder 4"/>
          <p:cNvSpPr>
            <a:spLocks noGrp="1"/>
          </p:cNvSpPr>
          <p:nvPr>
            <p:ph type="sldNum" sz="quarter" idx="11"/>
          </p:nvPr>
        </p:nvSpPr>
        <p:spPr/>
        <p:txBody>
          <a:bodyPr/>
          <a:lstStyle/>
          <a:p>
            <a:pPr>
              <a:defRPr/>
            </a:pPr>
            <a:fld id="{D344197B-F664-4B36-A169-E0238792BB8D}"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t>What is the CRCT-M?</a:t>
            </a:r>
          </a:p>
        </p:txBody>
      </p:sp>
      <p:sp>
        <p:nvSpPr>
          <p:cNvPr id="4099" name="Content Placeholder 2"/>
          <p:cNvSpPr>
            <a:spLocks noGrp="1"/>
          </p:cNvSpPr>
          <p:nvPr>
            <p:ph idx="1"/>
          </p:nvPr>
        </p:nvSpPr>
        <p:spPr>
          <a:xfrm>
            <a:off x="457200" y="1219200"/>
            <a:ext cx="8229600" cy="4525963"/>
          </a:xfrm>
        </p:spPr>
        <p:txBody>
          <a:bodyPr/>
          <a:lstStyle/>
          <a:p>
            <a:pPr eaLnBrk="1" hangingPunct="1"/>
            <a:r>
              <a:rPr lang="en-US" dirty="0" smtClean="0"/>
              <a:t>The CRCT-M is a grade-level alternate assessment designed for eligible students with IEPs</a:t>
            </a:r>
          </a:p>
          <a:p>
            <a:pPr lvl="1" eaLnBrk="1" hangingPunct="1"/>
            <a:r>
              <a:rPr lang="en-US" dirty="0" smtClean="0"/>
              <a:t>Grades 3 – 8  </a:t>
            </a:r>
          </a:p>
          <a:p>
            <a:pPr lvl="2" eaLnBrk="1" hangingPunct="1">
              <a:buFont typeface="Arial" charset="0"/>
              <a:buNone/>
            </a:pPr>
            <a:r>
              <a:rPr lang="en-US" dirty="0" smtClean="0"/>
              <a:t>• Reading		•  English/Language Arts</a:t>
            </a:r>
          </a:p>
          <a:p>
            <a:pPr lvl="2" eaLnBrk="1" hangingPunct="1">
              <a:buFont typeface="Arial" charset="0"/>
              <a:buNone/>
            </a:pPr>
            <a:r>
              <a:rPr lang="en-US" dirty="0" smtClean="0"/>
              <a:t>• Mathematics</a:t>
            </a:r>
          </a:p>
          <a:p>
            <a:pPr lvl="1" eaLnBrk="1" hangingPunct="1"/>
            <a:r>
              <a:rPr lang="en-US" dirty="0" smtClean="0"/>
              <a:t>Students must take the CRCT for any subject in which the student does not take the CRCT-M </a:t>
            </a:r>
          </a:p>
          <a:p>
            <a:pPr lvl="1" eaLnBrk="1" hangingPunct="1"/>
            <a:r>
              <a:rPr lang="en-US" dirty="0" smtClean="0"/>
              <a:t>All students must take the Science and Social Studies CRCT.</a:t>
            </a:r>
          </a:p>
        </p:txBody>
      </p:sp>
      <p:sp>
        <p:nvSpPr>
          <p:cNvPr id="4" name="Slide Number Placeholder 3"/>
          <p:cNvSpPr>
            <a:spLocks noGrp="1"/>
          </p:cNvSpPr>
          <p:nvPr>
            <p:ph type="sldNum" sz="quarter" idx="11"/>
          </p:nvPr>
        </p:nvSpPr>
        <p:spPr/>
        <p:txBody>
          <a:bodyPr/>
          <a:lstStyle/>
          <a:p>
            <a:pPr>
              <a:defRPr/>
            </a:pPr>
            <a:fld id="{B5CC617D-876A-4A68-95BA-72BDDA07617D}"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smtClean="0"/>
              <a:t>IEP Documentation</a:t>
            </a:r>
            <a:endParaRPr lang="en-US" sz="4000" dirty="0"/>
          </a:p>
        </p:txBody>
      </p:sp>
      <p:sp>
        <p:nvSpPr>
          <p:cNvPr id="3" name="Content Placeholder 2"/>
          <p:cNvSpPr>
            <a:spLocks noGrp="1"/>
          </p:cNvSpPr>
          <p:nvPr>
            <p:ph idx="1"/>
          </p:nvPr>
        </p:nvSpPr>
        <p:spPr>
          <a:xfrm>
            <a:off x="457200" y="1447800"/>
            <a:ext cx="8229600" cy="4678363"/>
          </a:xfrm>
        </p:spPr>
        <p:txBody>
          <a:bodyPr/>
          <a:lstStyle/>
          <a:p>
            <a:pPr marL="58737" lvl="1" indent="0">
              <a:spcBef>
                <a:spcPts val="0"/>
              </a:spcBef>
              <a:buNone/>
            </a:pPr>
            <a:r>
              <a:rPr lang="en-US" sz="2600" b="1" dirty="0" smtClean="0"/>
              <a:t>For students meeting </a:t>
            </a:r>
            <a:r>
              <a:rPr lang="en-US" sz="2600" b="1" dirty="0"/>
              <a:t>Basic Proficiency for </a:t>
            </a:r>
            <a:r>
              <a:rPr lang="en-US" sz="2600" b="1" dirty="0" smtClean="0"/>
              <a:t>two or more consecutive years (and who as a result are ineligible to remain on the CRCT-M)</a:t>
            </a:r>
            <a:r>
              <a:rPr lang="en-US" sz="2600" dirty="0" smtClean="0"/>
              <a:t>:</a:t>
            </a:r>
          </a:p>
          <a:p>
            <a:pPr marL="58737" lvl="1" indent="0">
              <a:spcBef>
                <a:spcPts val="0"/>
              </a:spcBef>
              <a:buNone/>
            </a:pPr>
            <a:endParaRPr lang="en-US" sz="2600" dirty="0" smtClean="0"/>
          </a:p>
          <a:p>
            <a:pPr marL="628650" lvl="2" indent="-169863" algn="just">
              <a:spcBef>
                <a:spcPts val="0"/>
              </a:spcBef>
              <a:buFont typeface="Arial" pitchFamily="34" charset="0"/>
              <a:buChar char="•"/>
            </a:pPr>
            <a:r>
              <a:rPr lang="en-US" dirty="0" smtClean="0"/>
              <a:t>The </a:t>
            </a:r>
            <a:r>
              <a:rPr lang="en-US" dirty="0"/>
              <a:t>IEP team should </a:t>
            </a:r>
            <a:r>
              <a:rPr lang="en-US" dirty="0" smtClean="0"/>
              <a:t>create goals </a:t>
            </a:r>
            <a:r>
              <a:rPr lang="en-US" dirty="0"/>
              <a:t>to help the student move toward participation in the CRCT without the formatting and extra support provided in the </a:t>
            </a:r>
            <a:r>
              <a:rPr lang="en-US" dirty="0" smtClean="0"/>
              <a:t>CRCT-M.</a:t>
            </a:r>
          </a:p>
          <a:p>
            <a:pPr marL="458787" lvl="2" indent="0" algn="just">
              <a:spcBef>
                <a:spcPts val="0"/>
              </a:spcBef>
              <a:buNone/>
            </a:pPr>
            <a:endParaRPr lang="en-US" dirty="0"/>
          </a:p>
          <a:p>
            <a:pPr marL="687388" lvl="2">
              <a:buFont typeface="Arial" pitchFamily="34" charset="0"/>
              <a:buChar char="•"/>
            </a:pPr>
            <a:r>
              <a:rPr lang="en-US" dirty="0" smtClean="0"/>
              <a:t>The </a:t>
            </a:r>
            <a:r>
              <a:rPr lang="en-US" dirty="0"/>
              <a:t>use </a:t>
            </a:r>
            <a:r>
              <a:rPr lang="en-US" dirty="0" smtClean="0"/>
              <a:t>of allowable </a:t>
            </a:r>
            <a:r>
              <a:rPr lang="en-US" dirty="0"/>
              <a:t>accommodations on the CRCT may still be considered by the IEP team.</a:t>
            </a:r>
          </a:p>
          <a:p>
            <a:endParaRPr lang="en-US" dirty="0"/>
          </a:p>
        </p:txBody>
      </p:sp>
      <p:sp>
        <p:nvSpPr>
          <p:cNvPr id="4" name="Slide Number Placeholder 3"/>
          <p:cNvSpPr>
            <a:spLocks noGrp="1"/>
          </p:cNvSpPr>
          <p:nvPr>
            <p:ph type="sldNum" sz="quarter" idx="11"/>
          </p:nvPr>
        </p:nvSpPr>
        <p:spPr/>
        <p:txBody>
          <a:bodyPr/>
          <a:lstStyle/>
          <a:p>
            <a:pPr>
              <a:defRPr/>
            </a:pPr>
            <a:fld id="{F926D8E9-24B1-4CFF-A6B6-3A62DE408A54}" type="slidenum">
              <a:rPr lang="en-US" smtClean="0"/>
              <a:pPr>
                <a:defRPr/>
              </a:pPr>
              <a:t>30</a:t>
            </a:fld>
            <a:endParaRPr lang="en-US" dirty="0"/>
          </a:p>
        </p:txBody>
      </p:sp>
    </p:spTree>
    <p:extLst>
      <p:ext uri="{BB962C8B-B14F-4D97-AF65-F5344CB8AC3E}">
        <p14:creationId xmlns:p14="http://schemas.microsoft.com/office/powerpoint/2010/main" val="12940636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dirty="0" smtClean="0"/>
              <a:t>IEP Documentation</a:t>
            </a:r>
          </a:p>
        </p:txBody>
      </p:sp>
      <p:sp>
        <p:nvSpPr>
          <p:cNvPr id="30723" name="Content Placeholder 2"/>
          <p:cNvSpPr>
            <a:spLocks noGrp="1"/>
          </p:cNvSpPr>
          <p:nvPr>
            <p:ph idx="1"/>
          </p:nvPr>
        </p:nvSpPr>
        <p:spPr>
          <a:xfrm>
            <a:off x="304800" y="1524000"/>
            <a:ext cx="8229600" cy="4602163"/>
          </a:xfrm>
        </p:spPr>
        <p:txBody>
          <a:bodyPr/>
          <a:lstStyle/>
          <a:p>
            <a:pPr eaLnBrk="1" hangingPunct="1">
              <a:buFont typeface="Arial" charset="0"/>
              <a:buNone/>
            </a:pPr>
            <a:r>
              <a:rPr lang="en-US" sz="2800" b="1" dirty="0" smtClean="0"/>
              <a:t>For the 2013-2014 School Year:</a:t>
            </a:r>
          </a:p>
          <a:p>
            <a:pPr eaLnBrk="1" hangingPunct="1"/>
            <a:r>
              <a:rPr lang="en-US" sz="2400" dirty="0" smtClean="0"/>
              <a:t>IEP Team meets to review all pertinent data.</a:t>
            </a:r>
          </a:p>
          <a:p>
            <a:pPr eaLnBrk="1" hangingPunct="1">
              <a:buFont typeface="Arial" charset="0"/>
              <a:buNone/>
            </a:pPr>
            <a:endParaRPr lang="en-US" sz="2400" dirty="0" smtClean="0"/>
          </a:p>
          <a:p>
            <a:pPr eaLnBrk="1" hangingPunct="1"/>
            <a:r>
              <a:rPr lang="en-US" sz="2400" dirty="0" smtClean="0"/>
              <a:t>Participation is determined for each of the areas  in which CRCT-M is available by completing the participation form.</a:t>
            </a:r>
          </a:p>
          <a:p>
            <a:pPr eaLnBrk="1" hangingPunct="1">
              <a:buFont typeface="Arial" charset="0"/>
              <a:buNone/>
            </a:pPr>
            <a:endParaRPr lang="en-US" sz="2400" dirty="0" smtClean="0"/>
          </a:p>
          <a:p>
            <a:pPr eaLnBrk="1" hangingPunct="1"/>
            <a:r>
              <a:rPr lang="en-US" sz="2400" dirty="0" smtClean="0"/>
              <a:t>If CRCT-M is selected for student by IEP team, change is noted under Section VII - Assessment Determination For District and Statewide Assessments For Grades K-12 of IEP, indicating that documentation of participation decision is attached.</a:t>
            </a:r>
          </a:p>
          <a:p>
            <a:pPr eaLnBrk="1" hangingPunct="1">
              <a:buFont typeface="Arial" charset="0"/>
              <a:buNone/>
            </a:pPr>
            <a:endParaRPr lang="en-US" sz="2400" dirty="0" smtClean="0"/>
          </a:p>
        </p:txBody>
      </p:sp>
      <p:sp>
        <p:nvSpPr>
          <p:cNvPr id="5" name="Slide Number Placeholder 4"/>
          <p:cNvSpPr>
            <a:spLocks noGrp="1"/>
          </p:cNvSpPr>
          <p:nvPr>
            <p:ph type="sldNum" sz="quarter" idx="11"/>
          </p:nvPr>
        </p:nvSpPr>
        <p:spPr/>
        <p:txBody>
          <a:bodyPr/>
          <a:lstStyle/>
          <a:p>
            <a:pPr>
              <a:defRPr/>
            </a:pPr>
            <a:fld id="{DC270928-A558-4C2A-9425-5606682C767D}"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BFA4B8A9-DB15-4263-B6AB-8C0B8DC2BC14}" type="slidenum">
              <a:rPr lang="en-US" smtClean="0"/>
              <a:pPr>
                <a:defRPr/>
              </a:pPr>
              <a:t>32</a:t>
            </a:fld>
            <a:endParaRPr lang="en-US" dirty="0"/>
          </a:p>
        </p:txBody>
      </p:sp>
      <p:sp>
        <p:nvSpPr>
          <p:cNvPr id="3" name="Title 1"/>
          <p:cNvSpPr txBox="1">
            <a:spLocks/>
          </p:cNvSpPr>
          <p:nvPr/>
        </p:nvSpPr>
        <p:spPr bwMode="auto">
          <a:xfrm>
            <a:off x="228600" y="228600"/>
            <a:ext cx="8229600" cy="1143000"/>
          </a:xfrm>
          <a:prstGeom prst="rect">
            <a:avLst/>
          </a:prstGeom>
          <a:noFill/>
          <a:ln w="9525">
            <a:noFill/>
            <a:miter lim="800000"/>
            <a:headEnd/>
            <a:tailEnd/>
          </a:ln>
        </p:spPr>
        <p:txBody>
          <a:bodyPr anchor="ctr"/>
          <a:lstStyle/>
          <a:p>
            <a:pPr algn="ctr">
              <a:defRPr/>
            </a:pPr>
            <a:r>
              <a:rPr lang="en-US" sz="4000" b="1" dirty="0">
                <a:latin typeface="+mj-lt"/>
                <a:ea typeface="+mj-ea"/>
                <a:cs typeface="+mj-cs"/>
              </a:rPr>
              <a:t>IEP Documentation</a:t>
            </a:r>
          </a:p>
        </p:txBody>
      </p:sp>
      <p:sp>
        <p:nvSpPr>
          <p:cNvPr id="4" name="Rectangle 3"/>
          <p:cNvSpPr/>
          <p:nvPr/>
        </p:nvSpPr>
        <p:spPr>
          <a:xfrm>
            <a:off x="228600" y="1295400"/>
            <a:ext cx="8763000" cy="4093428"/>
          </a:xfrm>
          <a:prstGeom prst="rect">
            <a:avLst/>
          </a:prstGeom>
        </p:spPr>
        <p:txBody>
          <a:bodyPr>
            <a:spAutoFit/>
          </a:bodyPr>
          <a:lstStyle/>
          <a:p>
            <a:pPr>
              <a:buFont typeface="Arial" pitchFamily="34" charset="0"/>
              <a:buChar char="•"/>
              <a:defRPr/>
            </a:pPr>
            <a:r>
              <a:rPr lang="en-US" sz="2800" b="1" dirty="0">
                <a:latin typeface="+mn-lt"/>
              </a:rPr>
              <a:t>Other </a:t>
            </a:r>
            <a:r>
              <a:rPr lang="en-US" sz="2800" b="1" dirty="0" smtClean="0">
                <a:latin typeface="+mn-lt"/>
              </a:rPr>
              <a:t>considerations:</a:t>
            </a:r>
          </a:p>
          <a:p>
            <a:pPr>
              <a:defRPr/>
            </a:pPr>
            <a:endParaRPr lang="en-US" sz="2400" b="1" dirty="0">
              <a:latin typeface="+mn-lt"/>
            </a:endParaRPr>
          </a:p>
          <a:p>
            <a:pPr marL="569913" lvl="1" indent="-112713">
              <a:buFont typeface="Arial" pitchFamily="34" charset="0"/>
              <a:buChar char="•"/>
              <a:defRPr/>
            </a:pPr>
            <a:r>
              <a:rPr lang="en-US" sz="2300" dirty="0" smtClean="0">
                <a:latin typeface="+mn-lt"/>
              </a:rPr>
              <a:t>What </a:t>
            </a:r>
            <a:r>
              <a:rPr lang="en-US" sz="2300" dirty="0">
                <a:latin typeface="+mn-lt"/>
              </a:rPr>
              <a:t>kind of classroom supports do they continue to need?</a:t>
            </a:r>
          </a:p>
          <a:p>
            <a:pPr lvl="1">
              <a:defRPr/>
            </a:pPr>
            <a:endParaRPr lang="en-US" sz="2300" dirty="0">
              <a:latin typeface="+mn-lt"/>
            </a:endParaRPr>
          </a:p>
          <a:p>
            <a:pPr marL="574675" lvl="1" indent="-117475">
              <a:buFont typeface="Arial" pitchFamily="34" charset="0"/>
              <a:buChar char="•"/>
              <a:defRPr/>
            </a:pPr>
            <a:r>
              <a:rPr lang="en-US" sz="2300" dirty="0">
                <a:latin typeface="+mn-lt"/>
              </a:rPr>
              <a:t>Are they ready to show what they know about the </a:t>
            </a:r>
            <a:r>
              <a:rPr lang="en-US" sz="2300" dirty="0" smtClean="0">
                <a:latin typeface="+mn-lt"/>
              </a:rPr>
              <a:t>content standards </a:t>
            </a:r>
            <a:r>
              <a:rPr lang="en-US" sz="2300" dirty="0">
                <a:latin typeface="+mn-lt"/>
              </a:rPr>
              <a:t>without the enhancements provided through the CRCT-M</a:t>
            </a:r>
            <a:r>
              <a:rPr lang="en-US" sz="2300" dirty="0" smtClean="0">
                <a:latin typeface="+mn-lt"/>
              </a:rPr>
              <a:t>?</a:t>
            </a:r>
          </a:p>
          <a:p>
            <a:pPr lvl="1">
              <a:defRPr/>
            </a:pPr>
            <a:endParaRPr lang="en-US" sz="2300" dirty="0">
              <a:latin typeface="+mn-lt"/>
            </a:endParaRPr>
          </a:p>
          <a:p>
            <a:pPr marL="342900" indent="-342900">
              <a:buFont typeface="Arial" pitchFamily="34" charset="0"/>
              <a:buChar char="•"/>
            </a:pPr>
            <a:r>
              <a:rPr lang="en-US" sz="2800" b="1" dirty="0" smtClean="0">
                <a:latin typeface="+mn-lt"/>
              </a:rPr>
              <a:t>Remember </a:t>
            </a:r>
            <a:r>
              <a:rPr lang="en-US" sz="2800" b="1" dirty="0">
                <a:latin typeface="+mn-lt"/>
              </a:rPr>
              <a:t>the CRCT-M is a stepping stone to the CRCT</a:t>
            </a:r>
            <a:r>
              <a:rPr lang="en-US" sz="2800" b="1" dirty="0" smtClean="0">
                <a:latin typeface="+mn-lt"/>
              </a:rPr>
              <a:t>.</a:t>
            </a:r>
            <a:r>
              <a:rPr lang="en-US" sz="2800" dirty="0">
                <a:latin typeface="+mn-lt"/>
              </a:rPr>
              <a:t> </a:t>
            </a:r>
            <a:endParaRPr lang="en-US" sz="2800" dirty="0" smtClean="0">
              <a:latin typeface="+mn-lt"/>
            </a:endParaRPr>
          </a:p>
          <a:p>
            <a:pPr lvl="1"/>
            <a:endParaRPr lang="en-US" dirty="0">
              <a:latin typeface="+mn-lt"/>
            </a:endParaRPr>
          </a:p>
          <a:p>
            <a:pPr marL="61912" lvl="1">
              <a:defRPr/>
            </a:pPr>
            <a:endParaRPr lang="en-US" sz="2400" b="1" dirty="0">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a:lstStyle/>
          <a:p>
            <a:r>
              <a:rPr lang="en-US" dirty="0" smtClean="0"/>
              <a:t>Future of the CRCT-M</a:t>
            </a:r>
            <a:endParaRPr lang="en-US" dirty="0"/>
          </a:p>
        </p:txBody>
      </p:sp>
      <p:sp>
        <p:nvSpPr>
          <p:cNvPr id="3" name="Content Placeholder 2"/>
          <p:cNvSpPr>
            <a:spLocks noGrp="1"/>
          </p:cNvSpPr>
          <p:nvPr>
            <p:ph idx="1"/>
          </p:nvPr>
        </p:nvSpPr>
        <p:spPr>
          <a:xfrm>
            <a:off x="533400" y="533400"/>
            <a:ext cx="8229600" cy="5562600"/>
          </a:xfrm>
        </p:spPr>
        <p:txBody>
          <a:bodyPr/>
          <a:lstStyle/>
          <a:p>
            <a:r>
              <a:rPr lang="en-US" sz="2500" b="1" dirty="0" smtClean="0"/>
              <a:t>It is very important that IEP teams recognize the fact that we anticipate that 2013-2014 will be the final year of the CRCT-M program.</a:t>
            </a:r>
          </a:p>
          <a:p>
            <a:r>
              <a:rPr lang="en-US" sz="2500" dirty="0" smtClean="0"/>
              <a:t>The U. S. Department of Education (US ED) has proposed rules that would no longer allow the use of assessments based on modified achievement standards after this school year.</a:t>
            </a:r>
          </a:p>
          <a:p>
            <a:r>
              <a:rPr lang="en-US" sz="2500" dirty="0" smtClean="0"/>
              <a:t>In light of this fact, IEP teams </a:t>
            </a:r>
            <a:r>
              <a:rPr lang="en-US" sz="2500" b="1" dirty="0" smtClean="0"/>
              <a:t>must</a:t>
            </a:r>
            <a:r>
              <a:rPr lang="en-US" sz="2500" dirty="0" smtClean="0"/>
              <a:t> consider not only the eligibility criteria when designating the CRCT-M as a student’s assessment for 2014 – but also the fact that all students will be returning to the general assessment program in 2015.  A guiding question . . . </a:t>
            </a:r>
          </a:p>
          <a:p>
            <a:pPr marL="0" indent="0" algn="ctr">
              <a:buNone/>
            </a:pPr>
            <a:r>
              <a:rPr lang="en-US" sz="2500" i="1" dirty="0" smtClean="0"/>
              <a:t>Will assessment using the CRCT-M in 2014 put the student at a disadvantage when they are assessed in 2015?</a:t>
            </a:r>
          </a:p>
          <a:p>
            <a:pPr marL="0" indent="0">
              <a:buNone/>
            </a:pPr>
            <a:endParaRPr lang="en-US" sz="2500" dirty="0"/>
          </a:p>
        </p:txBody>
      </p:sp>
      <p:sp>
        <p:nvSpPr>
          <p:cNvPr id="4" name="Slide Number Placeholder 3"/>
          <p:cNvSpPr>
            <a:spLocks noGrp="1"/>
          </p:cNvSpPr>
          <p:nvPr>
            <p:ph type="sldNum" sz="quarter" idx="11"/>
          </p:nvPr>
        </p:nvSpPr>
        <p:spPr/>
        <p:txBody>
          <a:bodyPr/>
          <a:lstStyle/>
          <a:p>
            <a:pPr>
              <a:defRPr/>
            </a:pPr>
            <a:fld id="{F926D8E9-24B1-4CFF-A6B6-3A62DE408A54}" type="slidenum">
              <a:rPr lang="en-US" smtClean="0"/>
              <a:pPr>
                <a:defRPr/>
              </a:pPr>
              <a:t>33</a:t>
            </a:fld>
            <a:endParaRPr lang="en-US" dirty="0"/>
          </a:p>
        </p:txBody>
      </p:sp>
    </p:spTree>
    <p:extLst>
      <p:ext uri="{BB962C8B-B14F-4D97-AF65-F5344CB8AC3E}">
        <p14:creationId xmlns:p14="http://schemas.microsoft.com/office/powerpoint/2010/main" val="10995645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sz="3600" dirty="0" smtClean="0"/>
              <a:t>How are we going to prepare CRCT-M students for their transition back to the General Assessment (CRCT) in 2014-2015? </a:t>
            </a:r>
            <a:endParaRPr lang="en-US" sz="3600" dirty="0"/>
          </a:p>
        </p:txBody>
      </p:sp>
      <p:sp>
        <p:nvSpPr>
          <p:cNvPr id="3" name="Content Placeholder 2"/>
          <p:cNvSpPr>
            <a:spLocks noGrp="1"/>
          </p:cNvSpPr>
          <p:nvPr>
            <p:ph idx="1"/>
          </p:nvPr>
        </p:nvSpPr>
        <p:spPr>
          <a:xfrm>
            <a:off x="457200" y="2133600"/>
            <a:ext cx="8229600" cy="3382963"/>
          </a:xfrm>
        </p:spPr>
        <p:txBody>
          <a:bodyPr/>
          <a:lstStyle/>
          <a:p>
            <a:pPr marL="0" indent="0">
              <a:buNone/>
            </a:pPr>
            <a:r>
              <a:rPr lang="en-US" sz="2800" dirty="0" smtClean="0"/>
              <a:t>IEP teams should judiciously consider </a:t>
            </a:r>
          </a:p>
          <a:p>
            <a:r>
              <a:rPr lang="en-US" sz="2800" dirty="0" smtClean="0"/>
              <a:t>Accommodations for instruction and assessment</a:t>
            </a:r>
          </a:p>
          <a:p>
            <a:r>
              <a:rPr lang="en-US" sz="2800" dirty="0" smtClean="0"/>
              <a:t>Supports and scaffolds needed by student</a:t>
            </a:r>
          </a:p>
          <a:p>
            <a:r>
              <a:rPr lang="en-US" sz="2800" dirty="0" smtClean="0"/>
              <a:t>Teaching students to internalize strategies through direct instruction</a:t>
            </a:r>
          </a:p>
          <a:p>
            <a:pPr lvl="2"/>
            <a:endParaRPr lang="en-US" dirty="0" smtClean="0"/>
          </a:p>
        </p:txBody>
      </p:sp>
      <p:sp>
        <p:nvSpPr>
          <p:cNvPr id="4" name="Slide Number Placeholder 3"/>
          <p:cNvSpPr>
            <a:spLocks noGrp="1"/>
          </p:cNvSpPr>
          <p:nvPr>
            <p:ph type="sldNum" sz="quarter" idx="11"/>
          </p:nvPr>
        </p:nvSpPr>
        <p:spPr/>
        <p:txBody>
          <a:bodyPr/>
          <a:lstStyle/>
          <a:p>
            <a:pPr>
              <a:defRPr/>
            </a:pPr>
            <a:fld id="{F926D8E9-24B1-4CFF-A6B6-3A62DE408A54}" type="slidenum">
              <a:rPr lang="en-US" smtClean="0"/>
              <a:pPr>
                <a:defRPr/>
              </a:pPr>
              <a:t>34</a:t>
            </a:fld>
            <a:endParaRPr lang="en-US" dirty="0"/>
          </a:p>
        </p:txBody>
      </p:sp>
    </p:spTree>
    <p:extLst>
      <p:ext uri="{BB962C8B-B14F-4D97-AF65-F5344CB8AC3E}">
        <p14:creationId xmlns:p14="http://schemas.microsoft.com/office/powerpoint/2010/main" val="1886140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Students for the Transition</a:t>
            </a:r>
            <a:endParaRPr lang="en-US" dirty="0"/>
          </a:p>
        </p:txBody>
      </p:sp>
      <p:sp>
        <p:nvSpPr>
          <p:cNvPr id="3" name="Content Placeholder 2"/>
          <p:cNvSpPr>
            <a:spLocks noGrp="1"/>
          </p:cNvSpPr>
          <p:nvPr>
            <p:ph idx="1"/>
          </p:nvPr>
        </p:nvSpPr>
        <p:spPr/>
        <p:txBody>
          <a:bodyPr/>
          <a:lstStyle/>
          <a:p>
            <a:r>
              <a:rPr lang="en-US" dirty="0" smtClean="0"/>
              <a:t>Provide explicit strategy instruction, controlled practice, and opportunities for generalization</a:t>
            </a:r>
          </a:p>
          <a:p>
            <a:pPr lvl="1"/>
            <a:r>
              <a:rPr lang="en-US" dirty="0" smtClean="0"/>
              <a:t>Graphic organizers</a:t>
            </a:r>
          </a:p>
          <a:p>
            <a:pPr lvl="1"/>
            <a:r>
              <a:rPr lang="en-US" dirty="0" smtClean="0"/>
              <a:t>Cognitive strategies</a:t>
            </a:r>
          </a:p>
          <a:p>
            <a:r>
              <a:rPr lang="en-US" dirty="0" smtClean="0"/>
              <a:t>Students should learn to:</a:t>
            </a:r>
          </a:p>
          <a:p>
            <a:pPr lvl="1"/>
            <a:r>
              <a:rPr lang="en-US" dirty="0" smtClean="0"/>
              <a:t>internalize and independently use strategies to replace supports and scaffolds</a:t>
            </a:r>
          </a:p>
          <a:p>
            <a:pPr lvl="1"/>
            <a:r>
              <a:rPr lang="en-US" dirty="0" smtClean="0"/>
              <a:t>Generalize strategies across curriculum content areas and environments</a:t>
            </a:r>
          </a:p>
          <a:p>
            <a:pPr lvl="1"/>
            <a:endParaRPr lang="en-US" dirty="0" smtClean="0"/>
          </a:p>
          <a:p>
            <a:pPr lvl="1"/>
            <a:endParaRPr lang="en-US" dirty="0" smtClean="0"/>
          </a:p>
          <a:p>
            <a:pPr lvl="1"/>
            <a:endParaRPr lang="en-US" dirty="0" smtClean="0"/>
          </a:p>
          <a:p>
            <a:pPr lvl="2"/>
            <a:r>
              <a:rPr lang="en-US" dirty="0" smtClean="0"/>
              <a:t>Graphic</a:t>
            </a:r>
          </a:p>
          <a:p>
            <a:pPr lvl="1"/>
            <a:endParaRPr lang="en-US" dirty="0"/>
          </a:p>
        </p:txBody>
      </p:sp>
      <p:sp>
        <p:nvSpPr>
          <p:cNvPr id="4" name="Slide Number Placeholder 3"/>
          <p:cNvSpPr>
            <a:spLocks noGrp="1"/>
          </p:cNvSpPr>
          <p:nvPr>
            <p:ph type="sldNum" sz="quarter" idx="11"/>
          </p:nvPr>
        </p:nvSpPr>
        <p:spPr/>
        <p:txBody>
          <a:bodyPr/>
          <a:lstStyle/>
          <a:p>
            <a:pPr>
              <a:defRPr/>
            </a:pPr>
            <a:fld id="{F926D8E9-24B1-4CFF-A6B6-3A62DE408A54}" type="slidenum">
              <a:rPr lang="en-US" smtClean="0"/>
              <a:pPr>
                <a:defRPr/>
              </a:pPr>
              <a:t>35</a:t>
            </a:fld>
            <a:endParaRPr lang="en-US" dirty="0"/>
          </a:p>
        </p:txBody>
      </p:sp>
    </p:spTree>
    <p:extLst>
      <p:ext uri="{BB962C8B-B14F-4D97-AF65-F5344CB8AC3E}">
        <p14:creationId xmlns:p14="http://schemas.microsoft.com/office/powerpoint/2010/main" val="2850461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Students for the Transition</a:t>
            </a:r>
            <a:endParaRPr lang="en-US" dirty="0"/>
          </a:p>
        </p:txBody>
      </p:sp>
      <p:sp>
        <p:nvSpPr>
          <p:cNvPr id="4" name="Slide Number Placeholder 3"/>
          <p:cNvSpPr>
            <a:spLocks noGrp="1"/>
          </p:cNvSpPr>
          <p:nvPr>
            <p:ph type="sldNum" sz="quarter" idx="11"/>
          </p:nvPr>
        </p:nvSpPr>
        <p:spPr/>
        <p:txBody>
          <a:bodyPr/>
          <a:lstStyle/>
          <a:p>
            <a:pPr>
              <a:defRPr/>
            </a:pPr>
            <a:fld id="{F926D8E9-24B1-4CFF-A6B6-3A62DE408A54}" type="slidenum">
              <a:rPr lang="en-US" smtClean="0"/>
              <a:pPr>
                <a:defRPr/>
              </a:pPr>
              <a:t>36</a:t>
            </a:fld>
            <a:endParaRPr lang="en-US" dirty="0"/>
          </a:p>
        </p:txBody>
      </p:sp>
      <p:sp>
        <p:nvSpPr>
          <p:cNvPr id="6" name="Content Placeholder 5"/>
          <p:cNvSpPr>
            <a:spLocks noGrp="1"/>
          </p:cNvSpPr>
          <p:nvPr>
            <p:ph idx="1"/>
          </p:nvPr>
        </p:nvSpPr>
        <p:spPr>
          <a:xfrm>
            <a:off x="457200" y="1570037"/>
            <a:ext cx="8229600" cy="4678363"/>
          </a:xfrm>
        </p:spPr>
        <p:txBody>
          <a:bodyPr/>
          <a:lstStyle/>
          <a:p>
            <a:r>
              <a:rPr lang="en-US" dirty="0" smtClean="0"/>
              <a:t>Implement a carefully planned sequence of instructional practices to move students from dependence on scaffolds and supports to implementation of self-regulated strategies</a:t>
            </a:r>
            <a:endParaRPr lang="en-US" dirty="0"/>
          </a:p>
        </p:txBody>
      </p:sp>
      <p:graphicFrame>
        <p:nvGraphicFramePr>
          <p:cNvPr id="7" name="Content Placeholder 4"/>
          <p:cNvGraphicFramePr>
            <a:graphicFrameLocks/>
          </p:cNvGraphicFramePr>
          <p:nvPr>
            <p:extLst>
              <p:ext uri="{D42A27DB-BD31-4B8C-83A1-F6EECF244321}">
                <p14:modId xmlns:p14="http://schemas.microsoft.com/office/powerpoint/2010/main" val="2442755940"/>
              </p:ext>
            </p:extLst>
          </p:nvPr>
        </p:nvGraphicFramePr>
        <p:xfrm>
          <a:off x="533400" y="3505200"/>
          <a:ext cx="83058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72976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Let’s talk about Dustin again…</a:t>
            </a:r>
          </a:p>
        </p:txBody>
      </p:sp>
      <p:sp>
        <p:nvSpPr>
          <p:cNvPr id="11267" name="Content Placeholder 2"/>
          <p:cNvSpPr>
            <a:spLocks noGrp="1"/>
          </p:cNvSpPr>
          <p:nvPr>
            <p:ph idx="1"/>
          </p:nvPr>
        </p:nvSpPr>
        <p:spPr/>
        <p:txBody>
          <a:bodyPr/>
          <a:lstStyle/>
          <a:p>
            <a:pPr eaLnBrk="1" hangingPunct="1"/>
            <a:r>
              <a:rPr lang="en-US" sz="1600" dirty="0" smtClean="0"/>
              <a:t>Dustin is in 7</a:t>
            </a:r>
            <a:r>
              <a:rPr lang="en-US" sz="1600" baseline="30000" dirty="0" smtClean="0"/>
              <a:t>th</a:t>
            </a:r>
            <a:r>
              <a:rPr lang="en-US" sz="1600" dirty="0" smtClean="0"/>
              <a:t> grade but reads substantially below that level.  His IEP  addresses his specific reading weaknesses. Examination of individual data indicates that his decoding skills are strong, but he lacks fluency, which in turn affects his reading comprehension. His IEP contains a measurable fluency goal (Dustin will read 120 wpm on a  4</a:t>
            </a:r>
            <a:r>
              <a:rPr lang="en-US" sz="1600" baseline="30000" dirty="0" smtClean="0"/>
              <a:t>th</a:t>
            </a:r>
            <a:r>
              <a:rPr lang="en-US" sz="1600" dirty="0" smtClean="0"/>
              <a:t> grade level passage over 8 consecutive measures) and comprehension goal (Dustin will identify and use reading strategies appropriate for a grade-level passage (accessed in digital format) to answer questions with 80% accuracy over 8 consecutive measures) as part of his specially designed instruction. To accomplish this, Dustin is in a reading skills class taught by a special education teacher </a:t>
            </a:r>
            <a:r>
              <a:rPr lang="en-US" sz="1600" b="1" dirty="0" smtClean="0"/>
              <a:t>in addition </a:t>
            </a:r>
            <a:r>
              <a:rPr lang="en-US" sz="1600" dirty="0" smtClean="0"/>
              <a:t>to his ELA class that is co-taught  and addresses 7</a:t>
            </a:r>
            <a:r>
              <a:rPr lang="en-US" sz="1600" baseline="30000" dirty="0" smtClean="0"/>
              <a:t>th</a:t>
            </a:r>
            <a:r>
              <a:rPr lang="en-US" sz="1600" dirty="0" smtClean="0"/>
              <a:t> grade ELA standards. </a:t>
            </a:r>
          </a:p>
          <a:p>
            <a:pPr eaLnBrk="1" hangingPunct="1"/>
            <a:r>
              <a:rPr lang="en-US" sz="1600" dirty="0" smtClean="0"/>
              <a:t>In his ELA class, he has accommodations and supports to access the standards. All of his texts and other printed materials are provided in a digital format, which he accesses through a text reader. He receives a chunked vocabulary list in advance of any new unit, and the special education teacher re-formats worksheets and assignments to eliminate unnecessary verbiage, emphasize key points, and to provide more space between sentences.</a:t>
            </a:r>
          </a:p>
          <a:p>
            <a:pPr eaLnBrk="1" hangingPunct="1"/>
            <a:r>
              <a:rPr lang="en-US" sz="1600" dirty="0" smtClean="0"/>
              <a:t>For the last two summers, Dustin has participated in ESY for three hours per week, to concentrate on reading skills and continue fluency practice.</a:t>
            </a:r>
            <a:br>
              <a:rPr lang="en-US" sz="1600" dirty="0" smtClean="0"/>
            </a:br>
            <a:endParaRPr lang="en-US" sz="1600" dirty="0" smtClean="0"/>
          </a:p>
          <a:p>
            <a:pPr eaLnBrk="1" hangingPunct="1"/>
            <a:endParaRPr lang="en-US" dirty="0" smtClean="0"/>
          </a:p>
        </p:txBody>
      </p:sp>
      <p:sp>
        <p:nvSpPr>
          <p:cNvPr id="5" name="Slide Number Placeholder 4"/>
          <p:cNvSpPr>
            <a:spLocks noGrp="1"/>
          </p:cNvSpPr>
          <p:nvPr>
            <p:ph type="sldNum" sz="quarter" idx="11"/>
          </p:nvPr>
        </p:nvSpPr>
        <p:spPr/>
        <p:txBody>
          <a:bodyPr/>
          <a:lstStyle/>
          <a:p>
            <a:pPr>
              <a:defRPr/>
            </a:pPr>
            <a:fld id="{AA31937F-15ED-4292-9389-9471A01BD731}" type="slidenum">
              <a:rPr lang="en-US" smtClean="0"/>
              <a:pPr>
                <a:defRPr/>
              </a:pPr>
              <a:t>37</a:t>
            </a:fld>
            <a:endParaRPr lang="en-US" dirty="0"/>
          </a:p>
        </p:txBody>
      </p:sp>
    </p:spTree>
    <p:extLst>
      <p:ext uri="{BB962C8B-B14F-4D97-AF65-F5344CB8AC3E}">
        <p14:creationId xmlns:p14="http://schemas.microsoft.com/office/powerpoint/2010/main" val="20617914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lstStyle/>
          <a:p>
            <a:r>
              <a:rPr lang="en-US" sz="3200" dirty="0" smtClean="0"/>
              <a:t>For Example…How should we approach Dustin’s transition to the general assessment (CRCT) in 2014-2015?</a:t>
            </a:r>
            <a:endParaRPr lang="en-US" sz="3200" dirty="0"/>
          </a:p>
        </p:txBody>
      </p:sp>
      <p:sp>
        <p:nvSpPr>
          <p:cNvPr id="3" name="Content Placeholder 2"/>
          <p:cNvSpPr>
            <a:spLocks noGrp="1"/>
          </p:cNvSpPr>
          <p:nvPr>
            <p:ph idx="1"/>
          </p:nvPr>
        </p:nvSpPr>
        <p:spPr/>
        <p:txBody>
          <a:bodyPr>
            <a:noAutofit/>
          </a:bodyPr>
          <a:lstStyle/>
          <a:p>
            <a:r>
              <a:rPr lang="en-US" sz="2200" dirty="0"/>
              <a:t>Dustin is in 7</a:t>
            </a:r>
            <a:r>
              <a:rPr lang="en-US" sz="2200" baseline="30000" dirty="0"/>
              <a:t>th</a:t>
            </a:r>
            <a:r>
              <a:rPr lang="en-US" sz="2200" dirty="0"/>
              <a:t> grade but reads substantially below that level.  His IEP  addresses his specific reading weaknesses. Examination of individual data indicates that his decoding skills are strong, but he lacks fluency, which in turn affects his reading comprehension. His IEP contains a measurable fluency goal (Dustin will read 120 wpm on a  4</a:t>
            </a:r>
            <a:r>
              <a:rPr lang="en-US" sz="2200" baseline="30000" dirty="0"/>
              <a:t>th</a:t>
            </a:r>
            <a:r>
              <a:rPr lang="en-US" sz="2200" dirty="0"/>
              <a:t> grade level passage over 8 consecutive measures) and comprehension goal (</a:t>
            </a:r>
            <a:r>
              <a:rPr lang="en-US" sz="2200" b="1" dirty="0"/>
              <a:t>Dustin will identify and use reading strategy appropriate for a grade-level passage </a:t>
            </a:r>
            <a:r>
              <a:rPr lang="en-US" sz="2200" dirty="0"/>
              <a:t>(accessed in digital format) to answer questions with 80% accuracy over 8 consecutive measures) as part of his specially designed instruction. </a:t>
            </a:r>
            <a:endParaRPr lang="en-US" sz="2200" dirty="0" smtClean="0"/>
          </a:p>
        </p:txBody>
      </p:sp>
    </p:spTree>
    <p:extLst>
      <p:ext uri="{BB962C8B-B14F-4D97-AF65-F5344CB8AC3E}">
        <p14:creationId xmlns:p14="http://schemas.microsoft.com/office/powerpoint/2010/main" val="4229132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Preparing Dustin for the Transition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his ELA class, he has accommodations and supports to access the standards. All of his texts and other printed materials are provided in a digital format, which he accesses through a text reader. He receives a </a:t>
            </a:r>
            <a:r>
              <a:rPr lang="en-US" b="1" dirty="0"/>
              <a:t>chunked vocabulary list </a:t>
            </a:r>
            <a:r>
              <a:rPr lang="en-US" dirty="0"/>
              <a:t>in advance of any new unit, and the special education teacher </a:t>
            </a:r>
            <a:r>
              <a:rPr lang="en-US" b="1" dirty="0"/>
              <a:t>re-formats worksheets </a:t>
            </a:r>
            <a:r>
              <a:rPr lang="en-US" dirty="0"/>
              <a:t>and assignments to </a:t>
            </a:r>
            <a:r>
              <a:rPr lang="en-US" b="1" dirty="0"/>
              <a:t>eliminate unnecessary verbiage</a:t>
            </a:r>
            <a:r>
              <a:rPr lang="en-US" dirty="0"/>
              <a:t>, </a:t>
            </a:r>
            <a:r>
              <a:rPr lang="en-US" b="1" dirty="0"/>
              <a:t>emphasize key points</a:t>
            </a:r>
            <a:r>
              <a:rPr lang="en-US" dirty="0"/>
              <a:t>, and to </a:t>
            </a:r>
            <a:r>
              <a:rPr lang="en-US" b="1" dirty="0"/>
              <a:t>provide more space between sentences.</a:t>
            </a:r>
          </a:p>
          <a:p>
            <a:endParaRPr lang="en-US" dirty="0"/>
          </a:p>
        </p:txBody>
      </p:sp>
    </p:spTree>
    <p:extLst>
      <p:ext uri="{BB962C8B-B14F-4D97-AF65-F5344CB8AC3E}">
        <p14:creationId xmlns:p14="http://schemas.microsoft.com/office/powerpoint/2010/main" val="390551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z="4000" dirty="0" smtClean="0"/>
              <a:t>Additional Information</a:t>
            </a:r>
          </a:p>
        </p:txBody>
      </p:sp>
      <p:sp>
        <p:nvSpPr>
          <p:cNvPr id="32771" name="Content Placeholder 2"/>
          <p:cNvSpPr>
            <a:spLocks noGrp="1"/>
          </p:cNvSpPr>
          <p:nvPr>
            <p:ph idx="1"/>
          </p:nvPr>
        </p:nvSpPr>
        <p:spPr>
          <a:xfrm>
            <a:off x="533400" y="1371600"/>
            <a:ext cx="8229600" cy="5105400"/>
          </a:xfrm>
        </p:spPr>
        <p:txBody>
          <a:bodyPr/>
          <a:lstStyle/>
          <a:p>
            <a:pPr eaLnBrk="1" hangingPunct="1"/>
            <a:r>
              <a:rPr lang="en-US" sz="2600" dirty="0" smtClean="0"/>
              <a:t>The same accommodations for the CRCT are allowable for the CRCT – M.</a:t>
            </a:r>
          </a:p>
          <a:p>
            <a:pPr eaLnBrk="1" hangingPunct="1"/>
            <a:r>
              <a:rPr lang="en-US" sz="2600" dirty="0" smtClean="0"/>
              <a:t>Retests available in :</a:t>
            </a:r>
          </a:p>
          <a:p>
            <a:pPr lvl="1" eaLnBrk="1" hangingPunct="1"/>
            <a:r>
              <a:rPr lang="en-US" sz="2200" dirty="0" smtClean="0"/>
              <a:t>Reading: grades 3, 5, and 8</a:t>
            </a:r>
          </a:p>
          <a:p>
            <a:pPr lvl="1" eaLnBrk="1" hangingPunct="1"/>
            <a:r>
              <a:rPr lang="en-US" sz="2200" dirty="0" smtClean="0"/>
              <a:t>Mathematics: grades 5 and 8.</a:t>
            </a:r>
          </a:p>
          <a:p>
            <a:pPr eaLnBrk="1" hangingPunct="1"/>
            <a:r>
              <a:rPr lang="en-US" sz="2600" dirty="0" smtClean="0"/>
              <a:t>Systems and schools must ensure each student is provided the appropriate test. </a:t>
            </a:r>
          </a:p>
          <a:p>
            <a:pPr eaLnBrk="1" hangingPunct="1"/>
            <a:r>
              <a:rPr lang="en-US" sz="2600" dirty="0" smtClean="0"/>
              <a:t>The </a:t>
            </a:r>
            <a:r>
              <a:rPr lang="en-US" sz="2600" dirty="0"/>
              <a:t>CRCT-M will be administered during the state window for the CRCT:  </a:t>
            </a:r>
            <a:r>
              <a:rPr lang="en-US" sz="2600" dirty="0" smtClean="0"/>
              <a:t>March 31 – May 2, 2014</a:t>
            </a:r>
            <a:r>
              <a:rPr lang="en-US" sz="2800" dirty="0" smtClean="0"/>
              <a:t>.</a:t>
            </a:r>
            <a:endParaRPr lang="en-US" sz="2800" dirty="0"/>
          </a:p>
          <a:p>
            <a:pPr marL="0" indent="0" eaLnBrk="1" hangingPunct="1">
              <a:buNone/>
            </a:pPr>
            <a:endParaRPr lang="en-US" sz="2600" dirty="0" smtClean="0"/>
          </a:p>
          <a:p>
            <a:pPr eaLnBrk="1" hangingPunct="1"/>
            <a:endParaRPr lang="en-US" sz="2600" dirty="0" smtClean="0"/>
          </a:p>
        </p:txBody>
      </p:sp>
      <p:sp>
        <p:nvSpPr>
          <p:cNvPr id="4" name="Slide Number Placeholder 3"/>
          <p:cNvSpPr>
            <a:spLocks noGrp="1"/>
          </p:cNvSpPr>
          <p:nvPr>
            <p:ph type="sldNum" sz="quarter" idx="11"/>
          </p:nvPr>
        </p:nvSpPr>
        <p:spPr/>
        <p:txBody>
          <a:bodyPr/>
          <a:lstStyle/>
          <a:p>
            <a:pPr>
              <a:defRPr/>
            </a:pPr>
            <a:fld id="{B9351973-6DF4-4B75-AFFD-578931767625}" type="slidenum">
              <a:rPr lang="en-US" smtClean="0"/>
              <a:pPr>
                <a:defRPr/>
              </a:pPr>
              <a:t>4</a:t>
            </a:fld>
            <a:endParaRPr lang="en-US" dirty="0"/>
          </a:p>
        </p:txBody>
      </p:sp>
    </p:spTree>
    <p:extLst>
      <p:ext uri="{BB962C8B-B14F-4D97-AF65-F5344CB8AC3E}">
        <p14:creationId xmlns:p14="http://schemas.microsoft.com/office/powerpoint/2010/main" val="31174511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Preparing Dustin for the Transition</a:t>
            </a:r>
            <a:endParaRPr lang="en-US" dirty="0"/>
          </a:p>
        </p:txBody>
      </p:sp>
      <p:sp>
        <p:nvSpPr>
          <p:cNvPr id="3" name="Content Placeholder 2"/>
          <p:cNvSpPr>
            <a:spLocks noGrp="1"/>
          </p:cNvSpPr>
          <p:nvPr>
            <p:ph idx="1"/>
          </p:nvPr>
        </p:nvSpPr>
        <p:spPr/>
        <p:txBody>
          <a:bodyPr/>
          <a:lstStyle/>
          <a:p>
            <a:r>
              <a:rPr lang="en-US" sz="2800" dirty="0"/>
              <a:t>Examine scaffolds and supports </a:t>
            </a:r>
            <a:r>
              <a:rPr lang="en-US" sz="2800" dirty="0" smtClean="0"/>
              <a:t>currently provided by CRCT-M </a:t>
            </a:r>
            <a:r>
              <a:rPr lang="en-US" sz="2800" dirty="0"/>
              <a:t>and determine how the student can use accommodations and independent strategies</a:t>
            </a:r>
            <a:r>
              <a:rPr lang="en-US" sz="2800" dirty="0" smtClean="0"/>
              <a:t>.</a:t>
            </a:r>
            <a:endParaRPr lang="en-US" sz="2800" b="1" dirty="0" smtClean="0">
              <a:effectLst>
                <a:outerShdw blurRad="38100" dist="38100" dir="2700000" algn="tl">
                  <a:srgbClr val="000000">
                    <a:alpha val="43137"/>
                  </a:srgbClr>
                </a:outerShdw>
              </a:effectLst>
            </a:endParaRPr>
          </a:p>
          <a:p>
            <a:r>
              <a:rPr lang="en-US" b="1" dirty="0"/>
              <a:t>C</a:t>
            </a:r>
            <a:r>
              <a:rPr lang="en-US" b="1" dirty="0" smtClean="0"/>
              <a:t>hunked </a:t>
            </a:r>
            <a:r>
              <a:rPr lang="en-US" b="1" dirty="0"/>
              <a:t>vocabulary </a:t>
            </a:r>
            <a:r>
              <a:rPr lang="en-US" b="1" dirty="0" smtClean="0"/>
              <a:t>list—</a:t>
            </a:r>
          </a:p>
          <a:p>
            <a:pPr lvl="1"/>
            <a:r>
              <a:rPr lang="en-US" dirty="0" smtClean="0"/>
              <a:t>Student will: </a:t>
            </a:r>
          </a:p>
          <a:p>
            <a:pPr lvl="2"/>
            <a:r>
              <a:rPr lang="en-US" dirty="0"/>
              <a:t>O</a:t>
            </a:r>
            <a:r>
              <a:rPr lang="en-US" dirty="0" smtClean="0"/>
              <a:t>rganize and chunk similar vocabulary to aid in comprehension—e.g. Using circles, boxes, etc. to chunk vocabulary</a:t>
            </a:r>
          </a:p>
        </p:txBody>
      </p:sp>
    </p:spTree>
    <p:extLst>
      <p:ext uri="{BB962C8B-B14F-4D97-AF65-F5344CB8AC3E}">
        <p14:creationId xmlns:p14="http://schemas.microsoft.com/office/powerpoint/2010/main" val="3170016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Teaching Strategies for </a:t>
            </a:r>
            <a:r>
              <a:rPr lang="en-US" dirty="0" smtClean="0"/>
              <a:t>Transition to CRCT</a:t>
            </a:r>
            <a:endParaRPr lang="en-US" dirty="0"/>
          </a:p>
        </p:txBody>
      </p:sp>
      <p:sp>
        <p:nvSpPr>
          <p:cNvPr id="3" name="Content Placeholder 2"/>
          <p:cNvSpPr>
            <a:spLocks noGrp="1"/>
          </p:cNvSpPr>
          <p:nvPr>
            <p:ph idx="1"/>
          </p:nvPr>
        </p:nvSpPr>
        <p:spPr>
          <a:xfrm>
            <a:off x="457200" y="1371600"/>
            <a:ext cx="8229600" cy="4648201"/>
          </a:xfrm>
        </p:spPr>
        <p:txBody>
          <a:bodyPr/>
          <a:lstStyle/>
          <a:p>
            <a:r>
              <a:rPr lang="en-US" b="1" dirty="0"/>
              <a:t>R</a:t>
            </a:r>
            <a:r>
              <a:rPr lang="en-US" b="1" dirty="0" smtClean="0"/>
              <a:t>e-format </a:t>
            </a:r>
            <a:r>
              <a:rPr lang="en-US" b="1" dirty="0"/>
              <a:t>worksheets to eliminate unnecessary verbiage</a:t>
            </a:r>
            <a:r>
              <a:rPr lang="en-US" dirty="0"/>
              <a:t>, </a:t>
            </a:r>
            <a:r>
              <a:rPr lang="en-US" b="1" dirty="0"/>
              <a:t>emphasize key points</a:t>
            </a:r>
            <a:r>
              <a:rPr lang="en-US" dirty="0"/>
              <a:t>, </a:t>
            </a:r>
          </a:p>
          <a:p>
            <a:pPr lvl="1"/>
            <a:r>
              <a:rPr lang="en-US" dirty="0" smtClean="0"/>
              <a:t>Student will:</a:t>
            </a:r>
          </a:p>
          <a:p>
            <a:pPr lvl="2"/>
            <a:r>
              <a:rPr lang="en-US" dirty="0" smtClean="0"/>
              <a:t>Cross </a:t>
            </a:r>
            <a:r>
              <a:rPr lang="en-US" dirty="0"/>
              <a:t>out unnecessary text</a:t>
            </a:r>
          </a:p>
          <a:p>
            <a:pPr lvl="2"/>
            <a:r>
              <a:rPr lang="en-US" dirty="0"/>
              <a:t>Underline key points</a:t>
            </a:r>
          </a:p>
          <a:p>
            <a:pPr lvl="2"/>
            <a:r>
              <a:rPr lang="en-US" dirty="0"/>
              <a:t>Create a mini organizer in the margins </a:t>
            </a:r>
            <a:endParaRPr lang="en-US" b="1" dirty="0" smtClean="0">
              <a:effectLst>
                <a:outerShdw blurRad="38100" dist="38100" dir="2700000" algn="tl">
                  <a:srgbClr val="000000">
                    <a:alpha val="43137"/>
                  </a:srgbClr>
                </a:outerShdw>
              </a:effectLst>
            </a:endParaRPr>
          </a:p>
          <a:p>
            <a:r>
              <a:rPr lang="en-US" b="1" dirty="0" smtClean="0"/>
              <a:t>Provide more </a:t>
            </a:r>
            <a:r>
              <a:rPr lang="en-US" b="1" dirty="0"/>
              <a:t>space between </a:t>
            </a:r>
            <a:r>
              <a:rPr lang="en-US" b="1" dirty="0" smtClean="0"/>
              <a:t>sentences</a:t>
            </a:r>
          </a:p>
          <a:p>
            <a:pPr lvl="1"/>
            <a:r>
              <a:rPr lang="en-US" dirty="0" smtClean="0"/>
              <a:t>Student will: </a:t>
            </a:r>
          </a:p>
          <a:p>
            <a:pPr lvl="2"/>
            <a:r>
              <a:rPr lang="en-US" dirty="0" smtClean="0"/>
              <a:t>Use place holders, templates to isolate questions and follow texts.</a:t>
            </a:r>
          </a:p>
          <a:p>
            <a:pPr lvl="1"/>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162215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8229600" cy="685800"/>
          </a:xfrm>
        </p:spPr>
        <p:txBody>
          <a:bodyPr/>
          <a:lstStyle/>
          <a:p>
            <a:pPr eaLnBrk="1" hangingPunct="1"/>
            <a:r>
              <a:rPr lang="en-US" dirty="0" smtClean="0"/>
              <a:t>CRCT-M Resources</a:t>
            </a:r>
          </a:p>
        </p:txBody>
      </p:sp>
      <p:sp>
        <p:nvSpPr>
          <p:cNvPr id="36867" name="Content Placeholder 2"/>
          <p:cNvSpPr>
            <a:spLocks noGrp="1"/>
          </p:cNvSpPr>
          <p:nvPr>
            <p:ph idx="1"/>
          </p:nvPr>
        </p:nvSpPr>
        <p:spPr>
          <a:xfrm>
            <a:off x="152400" y="685800"/>
            <a:ext cx="8839200" cy="5105400"/>
          </a:xfrm>
        </p:spPr>
        <p:txBody>
          <a:bodyPr/>
          <a:lstStyle/>
          <a:p>
            <a:pPr eaLnBrk="1" hangingPunct="1">
              <a:buFont typeface="Arial" charset="0"/>
              <a:buNone/>
            </a:pPr>
            <a:r>
              <a:rPr lang="en-US" sz="2000" dirty="0" smtClean="0"/>
              <a:t>The following materials are available at the following links:</a:t>
            </a:r>
          </a:p>
          <a:p>
            <a:pPr eaLnBrk="1" hangingPunct="1">
              <a:buNone/>
            </a:pPr>
            <a:r>
              <a:rPr lang="en-US" sz="1600" dirty="0">
                <a:hlinkClick r:id="rId3"/>
              </a:rPr>
              <a:t>http://</a:t>
            </a:r>
            <a:r>
              <a:rPr lang="en-US" sz="1600" dirty="0" smtClean="0">
                <a:hlinkClick r:id="rId3"/>
              </a:rPr>
              <a:t>www.gadoe.org/Curriculum-Instruction-and-Assessment/Assessment/Pages/CRCT-M.aspx</a:t>
            </a:r>
            <a:endParaRPr lang="en-US" sz="1600" dirty="0" smtClean="0"/>
          </a:p>
          <a:p>
            <a:pPr eaLnBrk="1" hangingPunct="1"/>
            <a:r>
              <a:rPr lang="en-US" sz="1600" dirty="0" smtClean="0"/>
              <a:t>Sample Test Items</a:t>
            </a:r>
          </a:p>
          <a:p>
            <a:pPr eaLnBrk="1" hangingPunct="1"/>
            <a:r>
              <a:rPr lang="en-US" sz="1600" dirty="0" smtClean="0"/>
              <a:t>Content Descriptions</a:t>
            </a:r>
          </a:p>
          <a:p>
            <a:pPr eaLnBrk="1" hangingPunct="1"/>
            <a:r>
              <a:rPr lang="en-US" sz="1600" dirty="0" smtClean="0"/>
              <a:t>CRCT-M Introductory Webinar</a:t>
            </a:r>
          </a:p>
          <a:p>
            <a:pPr eaLnBrk="1" hangingPunct="1"/>
            <a:r>
              <a:rPr lang="en-US" sz="1600" dirty="0" smtClean="0"/>
              <a:t>Online Assessment System</a:t>
            </a:r>
          </a:p>
          <a:p>
            <a:pPr marL="0" indent="0" eaLnBrk="1" hangingPunct="1">
              <a:buNone/>
            </a:pPr>
            <a:r>
              <a:rPr lang="en-US" sz="1600" dirty="0" smtClean="0">
                <a:hlinkClick r:id="rId4"/>
              </a:rPr>
              <a:t>http</a:t>
            </a:r>
            <a:r>
              <a:rPr lang="en-US" sz="1600" dirty="0">
                <a:hlinkClick r:id="rId4"/>
              </a:rPr>
              <a:t>://</a:t>
            </a:r>
            <a:r>
              <a:rPr lang="en-US" sz="1600" dirty="0" smtClean="0">
                <a:hlinkClick r:id="rId4"/>
              </a:rPr>
              <a:t>www.gadoe.org/Curriculum-Instruction-and-Assessment/Assessment/Pages/CRCTM-Resources.aspx</a:t>
            </a:r>
            <a:endParaRPr lang="en-US" sz="1600" dirty="0" smtClean="0"/>
          </a:p>
          <a:p>
            <a:pPr eaLnBrk="1" hangingPunct="1"/>
            <a:r>
              <a:rPr lang="en-US" sz="1600" dirty="0" smtClean="0"/>
              <a:t>Parent Brochure</a:t>
            </a:r>
          </a:p>
          <a:p>
            <a:pPr eaLnBrk="1" hangingPunct="1"/>
            <a:r>
              <a:rPr lang="en-US" sz="1600" dirty="0" smtClean="0"/>
              <a:t>Participation Guidelines</a:t>
            </a:r>
          </a:p>
          <a:p>
            <a:pPr eaLnBrk="1" hangingPunct="1"/>
            <a:r>
              <a:rPr lang="en-US" sz="1600" dirty="0" smtClean="0"/>
              <a:t>Test Coordinator’s Manual (TCM) – To Be Posted Spring 2014</a:t>
            </a:r>
          </a:p>
          <a:p>
            <a:pPr eaLnBrk="1" hangingPunct="1"/>
            <a:r>
              <a:rPr lang="en-US" sz="1600" dirty="0" smtClean="0"/>
              <a:t>Test Examiner’s Manual (TEM) – </a:t>
            </a:r>
            <a:r>
              <a:rPr lang="en-US" sz="1600" dirty="0"/>
              <a:t>T</a:t>
            </a:r>
            <a:r>
              <a:rPr lang="en-US" sz="1600" dirty="0" smtClean="0"/>
              <a:t>o Be Posted Spring 2014</a:t>
            </a:r>
          </a:p>
          <a:p>
            <a:pPr eaLnBrk="1" hangingPunct="1"/>
            <a:r>
              <a:rPr lang="en-US" sz="1600" dirty="0" smtClean="0"/>
              <a:t>Frequently Asked Questions</a:t>
            </a:r>
          </a:p>
          <a:p>
            <a:pPr eaLnBrk="1" hangingPunct="1"/>
            <a:r>
              <a:rPr lang="en-US" sz="1600" dirty="0" smtClean="0"/>
              <a:t>Score Interpretation Guides</a:t>
            </a:r>
          </a:p>
          <a:p>
            <a:pPr eaLnBrk="1" hangingPunct="1"/>
            <a:r>
              <a:rPr lang="en-US" sz="1600" dirty="0" smtClean="0"/>
              <a:t>Read Aloud Guidelines</a:t>
            </a:r>
          </a:p>
          <a:p>
            <a:pPr marL="0" indent="0" eaLnBrk="1" hangingPunct="1">
              <a:buNone/>
            </a:pPr>
            <a:r>
              <a:rPr lang="en-US" sz="1800" dirty="0" smtClean="0"/>
              <a:t>Also, from the GaDOE Policy Division:  Promotion and Retention Guidelines</a:t>
            </a:r>
          </a:p>
          <a:p>
            <a:pPr marL="0" indent="0" eaLnBrk="1" hangingPunct="1">
              <a:buNone/>
            </a:pPr>
            <a:r>
              <a:rPr lang="en-US" sz="1600" dirty="0" smtClean="0">
                <a:hlinkClick r:id="rId5"/>
              </a:rPr>
              <a:t>http</a:t>
            </a:r>
            <a:r>
              <a:rPr lang="en-US" sz="1600" dirty="0">
                <a:hlinkClick r:id="rId5"/>
              </a:rPr>
              <a:t>://</a:t>
            </a:r>
            <a:r>
              <a:rPr lang="en-US" sz="1600" dirty="0" smtClean="0">
                <a:hlinkClick r:id="rId5"/>
              </a:rPr>
              <a:t>www.doe.k12.ga.us/External-Affairs-and-Policy/Policy/Pages/Promotion-and-Retention.aspx</a:t>
            </a:r>
            <a:r>
              <a:rPr lang="en-US" sz="1600" dirty="0" smtClean="0"/>
              <a:t> </a:t>
            </a:r>
          </a:p>
        </p:txBody>
      </p:sp>
      <p:sp>
        <p:nvSpPr>
          <p:cNvPr id="4" name="Slide Number Placeholder 3"/>
          <p:cNvSpPr>
            <a:spLocks noGrp="1"/>
          </p:cNvSpPr>
          <p:nvPr>
            <p:ph type="sldNum" sz="quarter" idx="11"/>
          </p:nvPr>
        </p:nvSpPr>
        <p:spPr/>
        <p:txBody>
          <a:bodyPr/>
          <a:lstStyle/>
          <a:p>
            <a:pPr>
              <a:defRPr/>
            </a:pPr>
            <a:fld id="{EC44A744-021D-4D14-8D40-82C8E34E6EC0}" type="slidenum">
              <a:rPr lang="en-US" smtClean="0"/>
              <a:pPr>
                <a:defRPr/>
              </a:pPr>
              <a:t>42</a:t>
            </a:fld>
            <a:endParaRPr lang="en-US"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52400"/>
            <a:ext cx="8229600" cy="533400"/>
          </a:xfrm>
        </p:spPr>
        <p:txBody>
          <a:bodyPr/>
          <a:lstStyle/>
          <a:p>
            <a:pPr eaLnBrk="1" hangingPunct="1"/>
            <a:r>
              <a:rPr lang="en-US" dirty="0" smtClean="0"/>
              <a:t>Questions?</a:t>
            </a:r>
          </a:p>
        </p:txBody>
      </p:sp>
      <p:sp>
        <p:nvSpPr>
          <p:cNvPr id="37891" name="Content Placeholder 5"/>
          <p:cNvSpPr>
            <a:spLocks noGrp="1"/>
          </p:cNvSpPr>
          <p:nvPr>
            <p:ph sz="half" idx="2"/>
          </p:nvPr>
        </p:nvSpPr>
        <p:spPr>
          <a:xfrm>
            <a:off x="228600" y="914400"/>
            <a:ext cx="8686800" cy="4648200"/>
          </a:xfrm>
        </p:spPr>
        <p:txBody>
          <a:bodyPr/>
          <a:lstStyle/>
          <a:p>
            <a:pPr algn="just" eaLnBrk="1" hangingPunct="1">
              <a:buFont typeface="Arial" charset="0"/>
              <a:buNone/>
            </a:pPr>
            <a:endParaRPr lang="en-US" sz="2600" dirty="0" smtClean="0"/>
          </a:p>
          <a:p>
            <a:pPr algn="ctr" eaLnBrk="1" hangingPunct="1">
              <a:buFont typeface="Arial" charset="0"/>
              <a:buNone/>
            </a:pPr>
            <a:r>
              <a:rPr lang="en-US" b="1" dirty="0" smtClean="0"/>
              <a:t>Questions about the administration of the CRCT-M:</a:t>
            </a:r>
          </a:p>
          <a:p>
            <a:pPr algn="ctr" eaLnBrk="1" hangingPunct="1">
              <a:buFont typeface="Arial" charset="0"/>
              <a:buNone/>
            </a:pPr>
            <a:r>
              <a:rPr lang="en-US" sz="2600" dirty="0" smtClean="0"/>
              <a:t>August Ogletree, Ph.D. /Assessment Specialist</a:t>
            </a:r>
          </a:p>
          <a:p>
            <a:pPr algn="ctr" eaLnBrk="1" hangingPunct="1">
              <a:buFont typeface="Arial" charset="0"/>
              <a:buNone/>
            </a:pPr>
            <a:r>
              <a:rPr lang="en-US" sz="2600" dirty="0" smtClean="0"/>
              <a:t>	404.463.6675</a:t>
            </a:r>
          </a:p>
          <a:p>
            <a:pPr algn="ctr" eaLnBrk="1" hangingPunct="1">
              <a:buFont typeface="Arial" charset="0"/>
              <a:buNone/>
            </a:pPr>
            <a:r>
              <a:rPr lang="en-US" sz="2600" dirty="0" smtClean="0">
                <a:hlinkClick r:id="rId3"/>
              </a:rPr>
              <a:t>aogletree@doe.k12.ga.us</a:t>
            </a:r>
            <a:r>
              <a:rPr lang="en-US" sz="2600" dirty="0" smtClean="0"/>
              <a:t>  </a:t>
            </a:r>
          </a:p>
          <a:p>
            <a:pPr algn="ctr" eaLnBrk="1" hangingPunct="1">
              <a:buFont typeface="Arial" charset="0"/>
              <a:buNone/>
            </a:pPr>
            <a:endParaRPr lang="en-US" dirty="0" smtClean="0"/>
          </a:p>
          <a:p>
            <a:pPr algn="ctr" eaLnBrk="1" hangingPunct="1">
              <a:buFont typeface="Arial" charset="0"/>
              <a:buNone/>
            </a:pPr>
            <a:r>
              <a:rPr lang="en-US" b="1" dirty="0" smtClean="0"/>
              <a:t>Questions about instruction or amending IEPs:</a:t>
            </a:r>
          </a:p>
          <a:p>
            <a:pPr algn="ctr" eaLnBrk="1" hangingPunct="1">
              <a:buFont typeface="Arial" charset="0"/>
              <a:buNone/>
            </a:pPr>
            <a:r>
              <a:rPr lang="en-US" dirty="0" smtClean="0"/>
              <a:t>Kayse Harshaw/Special Education</a:t>
            </a:r>
          </a:p>
          <a:p>
            <a:pPr algn="ctr" eaLnBrk="1" hangingPunct="1">
              <a:buFont typeface="Arial" charset="0"/>
              <a:buNone/>
            </a:pPr>
            <a:r>
              <a:rPr lang="en-US" dirty="0" smtClean="0"/>
              <a:t>	404.463.5281</a:t>
            </a:r>
          </a:p>
          <a:p>
            <a:pPr algn="ctr" eaLnBrk="1" hangingPunct="1">
              <a:buFont typeface="Arial" charset="0"/>
              <a:buNone/>
            </a:pPr>
            <a:r>
              <a:rPr lang="en-US" dirty="0" smtClean="0">
                <a:hlinkClick r:id="rId4"/>
              </a:rPr>
              <a:t>sharshaw@doe.k12.ga.us</a:t>
            </a:r>
            <a:r>
              <a:rPr lang="en-US" dirty="0" smtClean="0"/>
              <a:t> </a:t>
            </a:r>
          </a:p>
          <a:p>
            <a:pPr eaLnBrk="1" hangingPunct="1">
              <a:buFont typeface="Arial" charset="0"/>
              <a:buNone/>
            </a:pPr>
            <a:endParaRPr lang="en-US" dirty="0" smtClean="0"/>
          </a:p>
        </p:txBody>
      </p:sp>
      <p:sp>
        <p:nvSpPr>
          <p:cNvPr id="4" name="Slide Number Placeholder 3"/>
          <p:cNvSpPr>
            <a:spLocks noGrp="1"/>
          </p:cNvSpPr>
          <p:nvPr>
            <p:ph type="sldNum" sz="quarter" idx="11"/>
          </p:nvPr>
        </p:nvSpPr>
        <p:spPr/>
        <p:txBody>
          <a:bodyPr/>
          <a:lstStyle/>
          <a:p>
            <a:pPr>
              <a:defRPr/>
            </a:pPr>
            <a:fld id="{232638E8-3279-440B-AEC5-F8CB9798FB8C}"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CRCT-M Test Score Ranges</a:t>
            </a:r>
          </a:p>
        </p:txBody>
      </p:sp>
      <p:sp>
        <p:nvSpPr>
          <p:cNvPr id="5123" name="Content Placeholder 2"/>
          <p:cNvSpPr>
            <a:spLocks noGrp="1"/>
          </p:cNvSpPr>
          <p:nvPr>
            <p:ph idx="1"/>
          </p:nvPr>
        </p:nvSpPr>
        <p:spPr>
          <a:xfrm>
            <a:off x="457200" y="1600200"/>
            <a:ext cx="8229600" cy="4724400"/>
          </a:xfrm>
        </p:spPr>
        <p:txBody>
          <a:bodyPr/>
          <a:lstStyle/>
          <a:p>
            <a:pPr>
              <a:buFont typeface="Wingdings" pitchFamily="2" charset="2"/>
              <a:buChar char="Ø"/>
              <a:defRPr/>
            </a:pPr>
            <a:r>
              <a:rPr lang="en-US" dirty="0" smtClean="0"/>
              <a:t>Performance Level 1</a:t>
            </a:r>
          </a:p>
          <a:p>
            <a:pPr>
              <a:buFontTx/>
              <a:buNone/>
              <a:defRPr/>
            </a:pPr>
            <a:r>
              <a:rPr lang="en-US" sz="2400" dirty="0" smtClean="0"/>
              <a:t>		</a:t>
            </a:r>
            <a:r>
              <a:rPr lang="en-US" sz="2800" dirty="0" smtClean="0"/>
              <a:t>&lt; 300 = Below Proficiency</a:t>
            </a:r>
            <a:endParaRPr lang="en-US" sz="2000" dirty="0" smtClean="0"/>
          </a:p>
          <a:p>
            <a:pPr>
              <a:buFont typeface="Wingdings" pitchFamily="2" charset="2"/>
              <a:buChar char="Ø"/>
              <a:defRPr/>
            </a:pPr>
            <a:r>
              <a:rPr lang="en-US" dirty="0" smtClean="0"/>
              <a:t>Performance Level 2</a:t>
            </a:r>
          </a:p>
          <a:p>
            <a:pPr lvl="2">
              <a:buFont typeface="Arial" charset="0"/>
              <a:buNone/>
              <a:defRPr/>
            </a:pPr>
            <a:r>
              <a:rPr lang="en-US" sz="2800" dirty="0" smtClean="0"/>
              <a:t> 300 – 329 Emerging Proficiency</a:t>
            </a:r>
          </a:p>
          <a:p>
            <a:pPr marL="400050" lvl="2" indent="-338138">
              <a:buFont typeface="Wingdings" pitchFamily="2" charset="2"/>
              <a:buChar char="Ø"/>
              <a:defRPr/>
            </a:pPr>
            <a:r>
              <a:rPr lang="en-US" sz="3200" dirty="0" smtClean="0"/>
              <a:t>Performance Level 3</a:t>
            </a:r>
          </a:p>
          <a:p>
            <a:pPr marL="112713" indent="-112713">
              <a:buFont typeface="Arial" charset="0"/>
              <a:buNone/>
              <a:defRPr/>
            </a:pPr>
            <a:r>
              <a:rPr lang="en-US" sz="2800" dirty="0" smtClean="0"/>
              <a:t>		≥ 330 = Basic Proficiency</a:t>
            </a:r>
          </a:p>
          <a:p>
            <a:pPr marL="112713" indent="-112713">
              <a:buFont typeface="Arial" charset="0"/>
              <a:buNone/>
              <a:defRPr/>
            </a:pPr>
            <a:endParaRPr lang="en-US" sz="2800" dirty="0" smtClean="0"/>
          </a:p>
          <a:p>
            <a:pPr marL="0" indent="0">
              <a:defRPr/>
            </a:pPr>
            <a:r>
              <a:rPr lang="en-US" sz="1600" dirty="0" smtClean="0"/>
              <a:t>The lowest obtainable scale score (for every grade and content area) is  200. The highest obtainable scale score varies by grade and content area but ranges from 410 to 430</a:t>
            </a:r>
          </a:p>
          <a:p>
            <a:pPr>
              <a:buFont typeface="Arial" charset="0"/>
              <a:buNone/>
              <a:defRPr/>
            </a:pPr>
            <a:endParaRPr lang="en-US" sz="2800" dirty="0" smtClean="0"/>
          </a:p>
          <a:p>
            <a:pPr>
              <a:buFontTx/>
              <a:buNone/>
              <a:defRPr/>
            </a:pPr>
            <a:endParaRPr lang="en-US" sz="1600" dirty="0" smtClean="0"/>
          </a:p>
          <a:p>
            <a:pPr>
              <a:lnSpc>
                <a:spcPct val="80000"/>
              </a:lnSpc>
              <a:defRPr/>
            </a:pPr>
            <a:endParaRPr lang="en-US" sz="2000" dirty="0" smtClean="0"/>
          </a:p>
        </p:txBody>
      </p:sp>
      <p:sp>
        <p:nvSpPr>
          <p:cNvPr id="4" name="Slide Number Placeholder 3"/>
          <p:cNvSpPr>
            <a:spLocks noGrp="1"/>
          </p:cNvSpPr>
          <p:nvPr>
            <p:ph type="sldNum" sz="quarter" idx="11"/>
          </p:nvPr>
        </p:nvSpPr>
        <p:spPr/>
        <p:txBody>
          <a:bodyPr/>
          <a:lstStyle/>
          <a:p>
            <a:pPr>
              <a:defRPr/>
            </a:pPr>
            <a:fld id="{894788F1-182C-4A89-9648-B11CBA2049B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228600"/>
            <a:ext cx="8382000" cy="1143000"/>
          </a:xfrm>
        </p:spPr>
        <p:txBody>
          <a:bodyPr/>
          <a:lstStyle/>
          <a:p>
            <a:pPr eaLnBrk="1" hangingPunct="1"/>
            <a:r>
              <a:rPr lang="en-US" sz="4000" dirty="0" smtClean="0"/>
              <a:t>Who are the students?</a:t>
            </a:r>
          </a:p>
        </p:txBody>
      </p:sp>
      <p:sp>
        <p:nvSpPr>
          <p:cNvPr id="6147" name="Content Placeholder 2"/>
          <p:cNvSpPr>
            <a:spLocks noGrp="1"/>
          </p:cNvSpPr>
          <p:nvPr>
            <p:ph idx="1"/>
          </p:nvPr>
        </p:nvSpPr>
        <p:spPr>
          <a:xfrm>
            <a:off x="457200" y="1295400"/>
            <a:ext cx="8229600" cy="4495800"/>
          </a:xfrm>
        </p:spPr>
        <p:txBody>
          <a:bodyPr/>
          <a:lstStyle/>
          <a:p>
            <a:pPr eaLnBrk="1" hangingPunct="1"/>
            <a:r>
              <a:rPr lang="en-US" sz="2800" dirty="0" smtClean="0"/>
              <a:t>Passive learners / non-risk takers</a:t>
            </a:r>
          </a:p>
          <a:p>
            <a:pPr eaLnBrk="1" hangingPunct="1"/>
            <a:r>
              <a:rPr lang="en-US" sz="2800" dirty="0" smtClean="0"/>
              <a:t>Have meta-cognition deficits</a:t>
            </a:r>
          </a:p>
          <a:p>
            <a:pPr lvl="1" eaLnBrk="1" hangingPunct="1"/>
            <a:r>
              <a:rPr lang="en-US" sz="2400" dirty="0" smtClean="0"/>
              <a:t>Can’t generalize skills and concepts to new situations or problems</a:t>
            </a:r>
          </a:p>
          <a:p>
            <a:pPr lvl="1" eaLnBrk="1" hangingPunct="1"/>
            <a:r>
              <a:rPr lang="en-US" sz="2400" dirty="0" smtClean="0"/>
              <a:t>Don’t make connections</a:t>
            </a:r>
          </a:p>
          <a:p>
            <a:pPr lvl="1" eaLnBrk="1" hangingPunct="1"/>
            <a:r>
              <a:rPr lang="en-US" sz="2400" dirty="0" smtClean="0"/>
              <a:t>Can’t change topics easily</a:t>
            </a:r>
          </a:p>
          <a:p>
            <a:pPr lvl="1" eaLnBrk="1" hangingPunct="1"/>
            <a:r>
              <a:rPr lang="en-US" sz="2400" dirty="0" smtClean="0"/>
              <a:t>Can’t readily access and apply strategies</a:t>
            </a:r>
          </a:p>
          <a:p>
            <a:pPr eaLnBrk="1" hangingPunct="1"/>
            <a:r>
              <a:rPr lang="en-US" sz="2800" dirty="0" smtClean="0"/>
              <a:t>Limited vocabulary and prior knowledge</a:t>
            </a:r>
          </a:p>
          <a:p>
            <a:pPr eaLnBrk="1" hangingPunct="1"/>
            <a:r>
              <a:rPr lang="en-US" sz="2800" dirty="0" smtClean="0"/>
              <a:t>Poor decoding, fluency, and comprehension skill</a:t>
            </a:r>
          </a:p>
          <a:p>
            <a:pPr eaLnBrk="1" hangingPunct="1"/>
            <a:r>
              <a:rPr lang="en-US" sz="2800" dirty="0" smtClean="0"/>
              <a:t>Poor number sense</a:t>
            </a:r>
          </a:p>
          <a:p>
            <a:pPr lvl="1" eaLnBrk="1" hangingPunct="1">
              <a:buFontTx/>
              <a:buNone/>
            </a:pPr>
            <a:endParaRPr lang="en-US" dirty="0" smtClean="0"/>
          </a:p>
        </p:txBody>
      </p:sp>
      <p:sp>
        <p:nvSpPr>
          <p:cNvPr id="4" name="Slide Number Placeholder 3"/>
          <p:cNvSpPr>
            <a:spLocks noGrp="1"/>
          </p:cNvSpPr>
          <p:nvPr>
            <p:ph type="sldNum" sz="quarter" idx="11"/>
          </p:nvPr>
        </p:nvSpPr>
        <p:spPr/>
        <p:txBody>
          <a:bodyPr/>
          <a:lstStyle/>
          <a:p>
            <a:pPr>
              <a:defRPr/>
            </a:pPr>
            <a:fld id="{DD096BC2-FE16-45A6-9678-6F8F1D1BF1D1}"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274638"/>
            <a:ext cx="8458200" cy="1143000"/>
          </a:xfrm>
        </p:spPr>
        <p:txBody>
          <a:bodyPr/>
          <a:lstStyle/>
          <a:p>
            <a:pPr eaLnBrk="1" hangingPunct="1"/>
            <a:r>
              <a:rPr lang="en-US" dirty="0" smtClean="0"/>
              <a:t>Teacher Strategies for Students</a:t>
            </a:r>
          </a:p>
        </p:txBody>
      </p:sp>
      <p:sp>
        <p:nvSpPr>
          <p:cNvPr id="7171" name="Content Placeholder 2"/>
          <p:cNvSpPr>
            <a:spLocks noGrp="1"/>
          </p:cNvSpPr>
          <p:nvPr>
            <p:ph idx="1"/>
          </p:nvPr>
        </p:nvSpPr>
        <p:spPr>
          <a:xfrm>
            <a:off x="381000" y="1524000"/>
            <a:ext cx="8229600" cy="4495800"/>
          </a:xfrm>
        </p:spPr>
        <p:txBody>
          <a:bodyPr/>
          <a:lstStyle/>
          <a:p>
            <a:pPr eaLnBrk="1" hangingPunct="1"/>
            <a:r>
              <a:rPr lang="en-US" sz="2400" dirty="0" smtClean="0"/>
              <a:t>Guided practice</a:t>
            </a:r>
          </a:p>
          <a:p>
            <a:pPr eaLnBrk="1" hangingPunct="1"/>
            <a:r>
              <a:rPr lang="en-US" sz="2400" dirty="0" smtClean="0"/>
              <a:t>Preview words/questions</a:t>
            </a:r>
          </a:p>
          <a:p>
            <a:pPr eaLnBrk="1" hangingPunct="1"/>
            <a:r>
              <a:rPr lang="en-US" sz="2400" dirty="0" smtClean="0"/>
              <a:t>Group, chunk, and summarize</a:t>
            </a:r>
          </a:p>
          <a:p>
            <a:pPr eaLnBrk="1" hangingPunct="1"/>
            <a:r>
              <a:rPr lang="en-US" sz="2400" dirty="0" smtClean="0"/>
              <a:t>Visual tools</a:t>
            </a:r>
          </a:p>
          <a:p>
            <a:pPr lvl="1" eaLnBrk="1" hangingPunct="1"/>
            <a:r>
              <a:rPr lang="en-US" sz="2400" dirty="0" smtClean="0"/>
              <a:t>Number lines</a:t>
            </a:r>
          </a:p>
          <a:p>
            <a:pPr lvl="1" eaLnBrk="1" hangingPunct="1"/>
            <a:r>
              <a:rPr lang="en-US" sz="2400" dirty="0" smtClean="0"/>
              <a:t>Place value charts</a:t>
            </a:r>
          </a:p>
          <a:p>
            <a:pPr lvl="1" eaLnBrk="1" hangingPunct="1"/>
            <a:r>
              <a:rPr lang="en-US" sz="2400" dirty="0" smtClean="0"/>
              <a:t>Manipulatives</a:t>
            </a:r>
          </a:p>
          <a:p>
            <a:pPr lvl="1" eaLnBrk="1" hangingPunct="1"/>
            <a:r>
              <a:rPr lang="en-US" sz="2400" dirty="0" smtClean="0"/>
              <a:t>Graphic organizers</a:t>
            </a:r>
          </a:p>
          <a:p>
            <a:pPr lvl="1" eaLnBrk="1" hangingPunct="1"/>
            <a:r>
              <a:rPr lang="en-US" sz="2400" dirty="0" smtClean="0"/>
              <a:t>Multiple representation</a:t>
            </a:r>
          </a:p>
          <a:p>
            <a:pPr lvl="1" eaLnBrk="1" hangingPunct="1"/>
            <a:r>
              <a:rPr lang="en-US" sz="2400" dirty="0" smtClean="0"/>
              <a:t>Assistive Technology to access text</a:t>
            </a:r>
          </a:p>
        </p:txBody>
      </p:sp>
      <p:sp>
        <p:nvSpPr>
          <p:cNvPr id="4" name="Slide Number Placeholder 3"/>
          <p:cNvSpPr>
            <a:spLocks noGrp="1"/>
          </p:cNvSpPr>
          <p:nvPr>
            <p:ph type="sldNum" sz="quarter" idx="11"/>
          </p:nvPr>
        </p:nvSpPr>
        <p:spPr/>
        <p:txBody>
          <a:bodyPr/>
          <a:lstStyle/>
          <a:p>
            <a:pPr>
              <a:defRPr/>
            </a:pPr>
            <a:fld id="{3548EFCA-3F8E-43C0-A9B4-E4CAD421A317}"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What does this mean in the classroom?</a:t>
            </a:r>
          </a:p>
        </p:txBody>
      </p:sp>
      <p:sp>
        <p:nvSpPr>
          <p:cNvPr id="8195" name="Content Placeholder 2"/>
          <p:cNvSpPr>
            <a:spLocks noGrp="1"/>
          </p:cNvSpPr>
          <p:nvPr>
            <p:ph idx="1"/>
          </p:nvPr>
        </p:nvSpPr>
        <p:spPr/>
        <p:txBody>
          <a:bodyPr/>
          <a:lstStyle/>
          <a:p>
            <a:pPr eaLnBrk="1" hangingPunct="1"/>
            <a:r>
              <a:rPr lang="en-US" sz="2400" dirty="0" smtClean="0"/>
              <a:t>Present instruction in chunks- explain your chunking process</a:t>
            </a:r>
          </a:p>
          <a:p>
            <a:pPr eaLnBrk="1" hangingPunct="1"/>
            <a:r>
              <a:rPr lang="en-US" sz="2400" dirty="0" smtClean="0"/>
              <a:t>Teach them to use supports and scaffolds</a:t>
            </a:r>
          </a:p>
          <a:p>
            <a:pPr eaLnBrk="1" hangingPunct="1"/>
            <a:r>
              <a:rPr lang="en-US" sz="2400" dirty="0" smtClean="0"/>
              <a:t>Model think alouds and have students do think alouds in return</a:t>
            </a:r>
          </a:p>
          <a:p>
            <a:pPr eaLnBrk="1" hangingPunct="1"/>
            <a:r>
              <a:rPr lang="en-US" sz="2400" dirty="0" smtClean="0"/>
              <a:t>Explicitly teach text strategies</a:t>
            </a:r>
          </a:p>
          <a:p>
            <a:pPr eaLnBrk="1" hangingPunct="1"/>
            <a:r>
              <a:rPr lang="en-US" sz="2400" dirty="0" smtClean="0"/>
              <a:t>Preview of vocabulary</a:t>
            </a:r>
          </a:p>
          <a:p>
            <a:pPr eaLnBrk="1" hangingPunct="1"/>
            <a:r>
              <a:rPr lang="en-US" sz="2400" dirty="0" smtClean="0"/>
              <a:t>Teaching students ways to approach new situations</a:t>
            </a:r>
          </a:p>
          <a:p>
            <a:pPr eaLnBrk="1" hangingPunct="1"/>
            <a:r>
              <a:rPr lang="en-US" sz="2400" dirty="0" smtClean="0"/>
              <a:t>Assignments may need to be reformatted</a:t>
            </a:r>
          </a:p>
          <a:p>
            <a:pPr eaLnBrk="1" hangingPunct="1"/>
            <a:r>
              <a:rPr lang="en-US" sz="2400" dirty="0" smtClean="0"/>
              <a:t>Responses need to be restructured so students can demonstrate what they know and can do</a:t>
            </a:r>
          </a:p>
        </p:txBody>
      </p:sp>
      <p:sp>
        <p:nvSpPr>
          <p:cNvPr id="4" name="Slide Number Placeholder 3"/>
          <p:cNvSpPr>
            <a:spLocks noGrp="1"/>
          </p:cNvSpPr>
          <p:nvPr>
            <p:ph type="sldNum" sz="quarter" idx="11"/>
          </p:nvPr>
        </p:nvSpPr>
        <p:spPr/>
        <p:txBody>
          <a:bodyPr/>
          <a:lstStyle/>
          <a:p>
            <a:pPr>
              <a:defRPr/>
            </a:pPr>
            <a:fld id="{870A4532-B426-4D59-B231-F2D459F73057}"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1066800" y="2743200"/>
            <a:ext cx="7239000" cy="1470025"/>
          </a:xfrm>
        </p:spPr>
        <p:txBody>
          <a:bodyPr/>
          <a:lstStyle/>
          <a:p>
            <a:pPr eaLnBrk="1" hangingPunct="1"/>
            <a:r>
              <a:rPr lang="en-US" dirty="0" smtClean="0"/>
              <a:t>Standards-Based IEPs</a:t>
            </a:r>
          </a:p>
        </p:txBody>
      </p:sp>
      <p:sp>
        <p:nvSpPr>
          <p:cNvPr id="3" name="Slide Number Placeholder 2"/>
          <p:cNvSpPr>
            <a:spLocks noGrp="1"/>
          </p:cNvSpPr>
          <p:nvPr>
            <p:ph type="sldNum" sz="quarter" idx="11"/>
          </p:nvPr>
        </p:nvSpPr>
        <p:spPr/>
        <p:txBody>
          <a:bodyPr/>
          <a:lstStyle/>
          <a:p>
            <a:pPr>
              <a:defRPr/>
            </a:pPr>
            <a:fld id="{9275FC9C-296D-4A22-931A-B4441B200627}" type="slidenum">
              <a:rPr lang="en-US" smtClean="0"/>
              <a:pPr>
                <a:defRPr/>
              </a:pPr>
              <a:t>9</a:t>
            </a:fld>
            <a:endParaRPr lang="en-US" dirty="0"/>
          </a:p>
        </p:txBody>
      </p:sp>
    </p:spTree>
    <p:extLst>
      <p:ext uri="{BB962C8B-B14F-4D97-AF65-F5344CB8AC3E}">
        <p14:creationId xmlns:p14="http://schemas.microsoft.com/office/powerpoint/2010/main" val="3732764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 Presentation Template - John Bar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Props1.xml><?xml version="1.0" encoding="utf-8"?>
<ds:datastoreItem xmlns:ds="http://schemas.openxmlformats.org/officeDocument/2006/customXml" ds:itemID="{492DAA58-821D-4552-B87C-8184661DB97B}"/>
</file>

<file path=customXml/itemProps2.xml><?xml version="1.0" encoding="utf-8"?>
<ds:datastoreItem xmlns:ds="http://schemas.openxmlformats.org/officeDocument/2006/customXml" ds:itemID="{7AA607C0-DB7D-487B-9EFC-BBB488F6EBE5}"/>
</file>

<file path=customXml/itemProps3.xml><?xml version="1.0" encoding="utf-8"?>
<ds:datastoreItem xmlns:ds="http://schemas.openxmlformats.org/officeDocument/2006/customXml" ds:itemID="{C7133B28-51D7-490D-B749-54CEE02B2C0E}"/>
</file>

<file path=docProps/app.xml><?xml version="1.0" encoding="utf-8"?>
<Properties xmlns="http://schemas.openxmlformats.org/officeDocument/2006/extended-properties" xmlns:vt="http://schemas.openxmlformats.org/officeDocument/2006/docPropsVTypes">
  <Template>GaDOE Presentation Template - John Barge</Template>
  <TotalTime>9900</TotalTime>
  <Words>3558</Words>
  <Application>Microsoft Office PowerPoint</Application>
  <PresentationFormat>On-screen Show (4:3)</PresentationFormat>
  <Paragraphs>369</Paragraphs>
  <Slides>43</Slides>
  <Notes>38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GaDOE Presentation Template - John Barge</vt:lpstr>
      <vt:lpstr>The Criterion-Referenced Competency Tests – Modified</vt:lpstr>
      <vt:lpstr>Agenda</vt:lpstr>
      <vt:lpstr>What is the CRCT-M?</vt:lpstr>
      <vt:lpstr>Additional Information</vt:lpstr>
      <vt:lpstr>CRCT-M Test Score Ranges</vt:lpstr>
      <vt:lpstr>Who are the students?</vt:lpstr>
      <vt:lpstr>Teacher Strategies for Students</vt:lpstr>
      <vt:lpstr>What does this mean in the classroom?</vt:lpstr>
      <vt:lpstr>Standards-Based IEPs</vt:lpstr>
      <vt:lpstr>State Content Standards and the Standards-Based IEP</vt:lpstr>
      <vt:lpstr>For Example…</vt:lpstr>
      <vt:lpstr>What do we mean by educational data?</vt:lpstr>
      <vt:lpstr>Overview: Types of Educational Data and Decision-Making</vt:lpstr>
      <vt:lpstr>Pieces of Educational Data: Eligibility Information</vt:lpstr>
      <vt:lpstr>Pieces of Educational Data:  Progress on IEP Goals and Objectives  </vt:lpstr>
      <vt:lpstr>Instructional Supports </vt:lpstr>
      <vt:lpstr> Pieces of Educational Data: Formative and Summative Classroom Data </vt:lpstr>
      <vt:lpstr>Pieces of Educational Data: Previous Participation in State-Mandated Testing </vt:lpstr>
      <vt:lpstr>CRCT-M Participation Guidelines</vt:lpstr>
      <vt:lpstr>CRCT-M Participation Guidelines</vt:lpstr>
      <vt:lpstr>CRCT-M Participation Guidelines</vt:lpstr>
      <vt:lpstr>CRCT-M Participation Guidelines </vt:lpstr>
      <vt:lpstr>CRCT-M Participation Guidelines </vt:lpstr>
      <vt:lpstr>CRCT-M Participation Guidelines</vt:lpstr>
      <vt:lpstr>CRCT-M Participation Limited to 2%</vt:lpstr>
      <vt:lpstr>What would constitute documentation for each criterion considered?</vt:lpstr>
      <vt:lpstr>What would constitute documentation for each criterion considered?</vt:lpstr>
      <vt:lpstr>What would constitute documentation for each criterion considered?</vt:lpstr>
      <vt:lpstr>What would constitute documentation for each criterion considered?</vt:lpstr>
      <vt:lpstr>IEP Documentation</vt:lpstr>
      <vt:lpstr>IEP Documentation</vt:lpstr>
      <vt:lpstr>PowerPoint Presentation</vt:lpstr>
      <vt:lpstr>Future of the CRCT-M</vt:lpstr>
      <vt:lpstr>How are we going to prepare CRCT-M students for their transition back to the General Assessment (CRCT) in 2014-2015? </vt:lpstr>
      <vt:lpstr>Preparing Students for the Transition</vt:lpstr>
      <vt:lpstr>Preparing Students for the Transition</vt:lpstr>
      <vt:lpstr>Let’s talk about Dustin again…</vt:lpstr>
      <vt:lpstr>For Example…How should we approach Dustin’s transition to the general assessment (CRCT) in 2014-2015?</vt:lpstr>
      <vt:lpstr>Example: Preparing Dustin for the Transition</vt:lpstr>
      <vt:lpstr>Example: Preparing Dustin for the Transition</vt:lpstr>
      <vt:lpstr>Example: Teaching Strategies for Transition to CRCT</vt:lpstr>
      <vt:lpstr>CRCT-M Resources</vt:lpstr>
      <vt:lpstr>Questions?</vt:lpstr>
    </vt:vector>
  </TitlesOfParts>
  <Company>Georgia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Participating in the CRCT-M 2012-2013 Presentation</dc:title>
  <dc:creator>GaDOE</dc:creator>
  <cp:lastModifiedBy>GaDOE</cp:lastModifiedBy>
  <cp:revision>86</cp:revision>
  <cp:lastPrinted>2013-09-05T16:03:15Z</cp:lastPrinted>
  <dcterms:created xsi:type="dcterms:W3CDTF">2011-03-22T11:36:37Z</dcterms:created>
  <dcterms:modified xsi:type="dcterms:W3CDTF">2013-09-09T18:35:35Z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